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40"/>
  </p:notesMasterIdLst>
  <p:handoutMasterIdLst>
    <p:handoutMasterId r:id="rId41"/>
  </p:handoutMasterIdLst>
  <p:sldIdLst>
    <p:sldId id="259" r:id="rId2"/>
    <p:sldId id="263" r:id="rId3"/>
    <p:sldId id="275" r:id="rId4"/>
    <p:sldId id="267" r:id="rId5"/>
    <p:sldId id="273" r:id="rId6"/>
    <p:sldId id="285" r:id="rId7"/>
    <p:sldId id="276" r:id="rId8"/>
    <p:sldId id="281" r:id="rId9"/>
    <p:sldId id="268" r:id="rId10"/>
    <p:sldId id="286" r:id="rId11"/>
    <p:sldId id="294" r:id="rId12"/>
    <p:sldId id="283" r:id="rId13"/>
    <p:sldId id="290" r:id="rId14"/>
    <p:sldId id="303" r:id="rId15"/>
    <p:sldId id="289" r:id="rId16"/>
    <p:sldId id="277" r:id="rId17"/>
    <p:sldId id="291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278" r:id="rId26"/>
    <p:sldId id="270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79" r:id="rId35"/>
    <p:sldId id="271" r:id="rId36"/>
    <p:sldId id="302" r:id="rId37"/>
    <p:sldId id="311" r:id="rId38"/>
    <p:sldId id="274" r:id="rId3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0DFF"/>
    <a:srgbClr val="32BF72"/>
    <a:srgbClr val="00B0F0"/>
    <a:srgbClr val="FFC000"/>
    <a:srgbClr val="262626"/>
    <a:srgbClr val="2A467E"/>
    <a:srgbClr val="9BA8B7"/>
    <a:srgbClr val="4C5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6" autoAdjust="0"/>
    <p:restoredTop sz="89936" autoAdjust="0"/>
  </p:normalViewPr>
  <p:slideViewPr>
    <p:cSldViewPr snapToGrid="0">
      <p:cViewPr>
        <p:scale>
          <a:sx n="150" d="100"/>
          <a:sy n="150" d="100"/>
        </p:scale>
        <p:origin x="3360" y="1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맛집을 찾는데 광고가 너무 많아서 </a:t>
            </a:r>
            <a:r>
              <a:rPr lang="en-US" altLang="ko-KR" sz="1200" dirty="0">
                <a:solidFill>
                  <a:srgbClr val="FF0000"/>
                </a:solidFill>
              </a:rPr>
              <a:t>‘</a:t>
            </a:r>
            <a:r>
              <a:rPr lang="ko-KR" altLang="en-US" sz="1200" dirty="0">
                <a:solidFill>
                  <a:srgbClr val="FF0000"/>
                </a:solidFill>
              </a:rPr>
              <a:t>진짜 </a:t>
            </a:r>
            <a:r>
              <a:rPr lang="ko-KR" altLang="en-US" sz="1200" dirty="0" err="1">
                <a:solidFill>
                  <a:srgbClr val="FF0000"/>
                </a:solidFill>
              </a:rPr>
              <a:t>맛집‘을</a:t>
            </a:r>
            <a:r>
              <a:rPr lang="ko-KR" altLang="en-US" sz="1200" dirty="0">
                <a:solidFill>
                  <a:srgbClr val="FF0000"/>
                </a:solidFill>
              </a:rPr>
              <a:t> 찾기 어렵다</a:t>
            </a:r>
            <a:endParaRPr lang="en-US" altLang="ko-KR" dirty="0"/>
          </a:p>
          <a:p>
            <a:r>
              <a:rPr lang="ko-KR" altLang="en-US" dirty="0"/>
              <a:t>가장 좌측</a:t>
            </a:r>
            <a:r>
              <a:rPr lang="en-US" altLang="ko-KR" dirty="0"/>
              <a:t>: </a:t>
            </a:r>
            <a:r>
              <a:rPr lang="ko-KR" altLang="en-US" dirty="0"/>
              <a:t>네이버에서 제주도 맛집을 찾는 화면</a:t>
            </a:r>
            <a:r>
              <a:rPr lang="en-US" altLang="ko-KR" dirty="0"/>
              <a:t>. </a:t>
            </a:r>
            <a:r>
              <a:rPr lang="ko-KR" altLang="en-US" dirty="0"/>
              <a:t>처음 뜨는 화면부터 광고가 가득하다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중간 위치 사진</a:t>
            </a:r>
            <a:r>
              <a:rPr lang="en-US" altLang="ko-KR" dirty="0"/>
              <a:t>: </a:t>
            </a:r>
            <a:r>
              <a:rPr lang="ko-KR" altLang="en-US" dirty="0"/>
              <a:t>요즘 </a:t>
            </a:r>
            <a:r>
              <a:rPr lang="en-US" altLang="ko-KR" dirty="0"/>
              <a:t>10</a:t>
            </a:r>
            <a:r>
              <a:rPr lang="ko-KR" altLang="en-US" dirty="0"/>
              <a:t>대</a:t>
            </a:r>
            <a:r>
              <a:rPr lang="en-US" altLang="ko-KR" dirty="0"/>
              <a:t>~30</a:t>
            </a:r>
            <a:r>
              <a:rPr lang="ko-KR" altLang="en-US" dirty="0"/>
              <a:t>대는 </a:t>
            </a:r>
            <a:r>
              <a:rPr lang="ko-KR" altLang="en-US" dirty="0" err="1"/>
              <a:t>인스타그램을</a:t>
            </a:r>
            <a:r>
              <a:rPr lang="ko-KR" altLang="en-US" dirty="0"/>
              <a:t> 통해 맛집을 많이 찾는데 인스타그램 또한 광고가 너무 많아졌다</a:t>
            </a:r>
            <a:endParaRPr lang="en-US" altLang="ko-KR" dirty="0"/>
          </a:p>
          <a:p>
            <a:r>
              <a:rPr lang="ko-KR" altLang="en-US" dirty="0"/>
              <a:t>우측 사진</a:t>
            </a:r>
            <a:r>
              <a:rPr lang="en-US" altLang="ko-KR" dirty="0"/>
              <a:t>: </a:t>
            </a:r>
            <a:r>
              <a:rPr lang="ko-KR" altLang="en-US" dirty="0"/>
              <a:t>조금만 찾아보면 맛집 광고 대행업도 굉장히 성황하고 있다는 것을 알 수 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4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결과적으로 총 </a:t>
            </a:r>
            <a:r>
              <a:rPr lang="en-US" altLang="ko-KR" dirty="0"/>
              <a:t>6</a:t>
            </a:r>
            <a:r>
              <a:rPr lang="ko-KR" altLang="en-US" dirty="0"/>
              <a:t>개의 플랫폼에서 맛집 </a:t>
            </a:r>
            <a:r>
              <a:rPr lang="en-US" altLang="ko-KR" dirty="0"/>
              <a:t>260</a:t>
            </a:r>
            <a:r>
              <a:rPr lang="ko-KR" altLang="en-US" dirty="0"/>
              <a:t>곳의 이름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 err="1"/>
              <a:t>찜갯수와</a:t>
            </a:r>
            <a:r>
              <a:rPr lang="ko-KR" altLang="en-US" dirty="0"/>
              <a:t> 총합 약 </a:t>
            </a:r>
            <a:r>
              <a:rPr lang="en-US" altLang="ko-KR" dirty="0"/>
              <a:t>3</a:t>
            </a:r>
            <a:r>
              <a:rPr lang="ko-KR" altLang="en-US" dirty="0" err="1"/>
              <a:t>만여개의</a:t>
            </a:r>
            <a:r>
              <a:rPr lang="ko-KR" altLang="en-US" dirty="0"/>
              <a:t> 댓글을 수집하였다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61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74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19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제주도 맛집 시각화</a:t>
            </a:r>
            <a:endParaRPr lang="en-US" altLang="ko-KR" dirty="0"/>
          </a:p>
          <a:p>
            <a:r>
              <a:rPr lang="ko-KR" altLang="en-US" dirty="0"/>
              <a:t>유동인구</a:t>
            </a:r>
            <a:r>
              <a:rPr lang="en-US" altLang="ko-KR" dirty="0"/>
              <a:t>, </a:t>
            </a:r>
            <a:r>
              <a:rPr lang="ko-KR" altLang="en-US" dirty="0"/>
              <a:t>교통수단</a:t>
            </a:r>
            <a:r>
              <a:rPr lang="en-US" altLang="ko-KR" dirty="0"/>
              <a:t>, </a:t>
            </a:r>
            <a:r>
              <a:rPr lang="ko-KR" altLang="en-US" dirty="0"/>
              <a:t>토지가격을 포함한 상권 분석 기능을 추가할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유동인구를 추가함으로써 정확한 주변 시세와 상권 파악이 가능하고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교통수단을 추가함으로써 맛집 접근성의 상관관계를 파악이 가능합니다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66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제주도 맛집 시각화</a:t>
            </a:r>
            <a:endParaRPr lang="en-US" altLang="ko-KR" dirty="0"/>
          </a:p>
          <a:p>
            <a:r>
              <a:rPr lang="ko-KR" altLang="en-US" dirty="0"/>
              <a:t>유동인구</a:t>
            </a:r>
            <a:r>
              <a:rPr lang="en-US" altLang="ko-KR" dirty="0"/>
              <a:t>, </a:t>
            </a:r>
            <a:r>
              <a:rPr lang="ko-KR" altLang="en-US" dirty="0"/>
              <a:t>교통수단</a:t>
            </a:r>
            <a:r>
              <a:rPr lang="en-US" altLang="ko-KR" dirty="0"/>
              <a:t>, </a:t>
            </a:r>
            <a:r>
              <a:rPr lang="ko-KR" altLang="en-US" dirty="0"/>
              <a:t>토지가격을 포함한 상권 분석 기능을 추가할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유동인구를 추가함으로써 정확한 주변 시세와 상권 파악이 가능하고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교통수단을 추가함으로써 맛집 접근성의 상관관계를 파악이 가능합니다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6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망고 플레이트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다이닝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코드 등 맛집 제공 플랫폼 또한 어떠한 기준으로 맛집을 선정하는지는 모르겠지만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플랫폼마다 모두 순위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점수가 천차만별이다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맛집 제공 플랫폼 또한 어떠한 기준으로 맛집을 선정하는지는 모르겠지만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플랫폼마다 모두 순위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점수가 천차만별이다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여러 사이트에서 맛집 리스트와 그 맛집에 대한 정보 추출을 하여 보다 객관적인 정보 제공이 필요한 실정이다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9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25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3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12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6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6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2020. 10. 23.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3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2020. 10. 23.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b2min.tistory.com/544" TargetMode="External"/><Relationship Id="rId2" Type="http://schemas.openxmlformats.org/officeDocument/2006/relationships/hyperlink" Target="https://www.ranks.nl/stopwords/korea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1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1.svg"/><Relationship Id="rId3" Type="http://schemas.openxmlformats.org/officeDocument/2006/relationships/image" Target="../media/image61.png"/><Relationship Id="rId7" Type="http://schemas.openxmlformats.org/officeDocument/2006/relationships/image" Target="../media/image65.svg"/><Relationship Id="rId12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633" y="1038976"/>
            <a:ext cx="7262388" cy="1360536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8000" dirty="0" err="1">
                <a:solidFill>
                  <a:srgbClr val="262626"/>
                </a:solidFill>
                <a:latin typeface="+mj-ea"/>
                <a:ea typeface="+mj-ea"/>
              </a:rPr>
              <a:t>호갱노노</a:t>
            </a:r>
            <a:r>
              <a:rPr lang="ko-KR" altLang="en-US" sz="8000" dirty="0">
                <a:solidFill>
                  <a:srgbClr val="262626"/>
                </a:solidFill>
                <a:latin typeface="+mj-ea"/>
                <a:ea typeface="+mj-ea"/>
              </a:rPr>
              <a:t> </a:t>
            </a:r>
            <a:r>
              <a:rPr lang="en-US" altLang="ko-KR" sz="8000" dirty="0">
                <a:solidFill>
                  <a:srgbClr val="262626"/>
                </a:solidFill>
                <a:latin typeface="+mj-ea"/>
                <a:ea typeface="+mj-ea"/>
              </a:rPr>
              <a:t>in </a:t>
            </a:r>
            <a:r>
              <a:rPr lang="ko-KR" altLang="en-US" sz="8000" dirty="0">
                <a:solidFill>
                  <a:srgbClr val="262626"/>
                </a:solidFill>
                <a:latin typeface="+mj-ea"/>
                <a:ea typeface="+mj-ea"/>
              </a:rPr>
              <a:t>제주</a:t>
            </a:r>
            <a:endParaRPr lang="ko" sz="8000" dirty="0">
              <a:solidFill>
                <a:srgbClr val="262626"/>
              </a:solidFill>
              <a:latin typeface="+mj-ea"/>
              <a:ea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6082" y="4663440"/>
            <a:ext cx="7319404" cy="1689234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54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제주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5400" dirty="0" err="1">
                <a:solidFill>
                  <a:srgbClr val="2A467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사다수</a:t>
            </a:r>
            <a:endParaRPr lang="en-US" altLang="ko-KR" sz="6300" dirty="0">
              <a:solidFill>
                <a:srgbClr val="2A467E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r" rtl="0"/>
            <a:r>
              <a:rPr lang="en-US" altLang="ko-KR" b="1" dirty="0">
                <a:solidFill>
                  <a:srgbClr val="262626"/>
                </a:solidFill>
              </a:rPr>
              <a:t>*</a:t>
            </a:r>
            <a:r>
              <a:rPr lang="ko-KR" altLang="en-US" b="1" dirty="0">
                <a:solidFill>
                  <a:srgbClr val="262626"/>
                </a:solidFill>
              </a:rPr>
              <a:t>박희원</a:t>
            </a:r>
            <a:r>
              <a:rPr lang="en-US" altLang="ko-KR" dirty="0">
                <a:solidFill>
                  <a:srgbClr val="262626"/>
                </a:solidFill>
              </a:rPr>
              <a:t>, </a:t>
            </a:r>
            <a:r>
              <a:rPr lang="ko-KR" altLang="en-US" dirty="0" err="1">
                <a:solidFill>
                  <a:srgbClr val="262626"/>
                </a:solidFill>
              </a:rPr>
              <a:t>이찬주</a:t>
            </a:r>
            <a:r>
              <a:rPr lang="en-US" altLang="ko-KR" dirty="0">
                <a:solidFill>
                  <a:srgbClr val="262626"/>
                </a:solidFill>
              </a:rPr>
              <a:t>, </a:t>
            </a:r>
            <a:r>
              <a:rPr lang="ko-KR" altLang="en-US" dirty="0">
                <a:solidFill>
                  <a:srgbClr val="262626"/>
                </a:solidFill>
              </a:rPr>
              <a:t>김진원</a:t>
            </a:r>
            <a:r>
              <a:rPr lang="en-US" altLang="ko-KR" dirty="0">
                <a:solidFill>
                  <a:srgbClr val="262626"/>
                </a:solidFill>
              </a:rPr>
              <a:t>, </a:t>
            </a:r>
            <a:r>
              <a:rPr lang="ko-KR" altLang="en-US" dirty="0">
                <a:solidFill>
                  <a:srgbClr val="262626"/>
                </a:solidFill>
              </a:rPr>
              <a:t>조원우</a:t>
            </a:r>
            <a:endParaRPr lang="ko" sz="2400" dirty="0">
              <a:solidFill>
                <a:srgbClr val="262626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D6029A8-42A6-4F26-9A8F-76F28E3163F4}"/>
              </a:ext>
            </a:extLst>
          </p:cNvPr>
          <p:cNvSpPr txBox="1">
            <a:spLocks/>
          </p:cNvSpPr>
          <p:nvPr/>
        </p:nvSpPr>
        <p:spPr>
          <a:xfrm>
            <a:off x="3209601" y="1934057"/>
            <a:ext cx="8166612" cy="1309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제주도 맛집 분석을 통해 더 이상 호구가 되지 말자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  <a:endParaRPr lang="ko" sz="2800" dirty="0">
              <a:solidFill>
                <a:schemeClr val="bg1">
                  <a:lumMod val="50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0D3550D-9580-4705-B1C7-973141591FB0}"/>
              </a:ext>
            </a:extLst>
          </p:cNvPr>
          <p:cNvGrpSpPr>
            <a:grpSpLocks noChangeAspect="1"/>
          </p:cNvGrpSpPr>
          <p:nvPr/>
        </p:nvGrpSpPr>
        <p:grpSpPr>
          <a:xfrm>
            <a:off x="559400" y="208719"/>
            <a:ext cx="1693218" cy="6048046"/>
            <a:chOff x="3983645" y="-3710341"/>
            <a:chExt cx="4048116" cy="1445955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578292-ABD9-4018-A786-50ECBACA1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15" r="13905"/>
            <a:stretch/>
          </p:blipFill>
          <p:spPr>
            <a:xfrm>
              <a:off x="3983645" y="-3710341"/>
              <a:ext cx="4048116" cy="1445955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75DFCA2-18B9-456F-A38E-876D8885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0640" y="1125690"/>
              <a:ext cx="2950720" cy="1457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28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FDF96DD-B605-483D-8C14-490B30679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0" t="33975" r="16257" b="53989"/>
          <a:stretch/>
        </p:blipFill>
        <p:spPr>
          <a:xfrm>
            <a:off x="7722031" y="1986371"/>
            <a:ext cx="3837737" cy="43006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2C80D9-C45A-4D1C-932A-263B4493F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99" t="1485" r="14333" b="84860"/>
          <a:stretch/>
        </p:blipFill>
        <p:spPr>
          <a:xfrm>
            <a:off x="4080431" y="1938189"/>
            <a:ext cx="3512796" cy="4300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06063B-AA0A-4B35-B614-F3632CF89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42178" b="50584"/>
          <a:stretch/>
        </p:blipFill>
        <p:spPr>
          <a:xfrm>
            <a:off x="522868" y="1910960"/>
            <a:ext cx="2672846" cy="44754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제주도 맛집 데이터 수집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05C23F-41DC-480D-88A0-FF4BA159A881}"/>
              </a:ext>
            </a:extLst>
          </p:cNvPr>
          <p:cNvSpPr/>
          <p:nvPr/>
        </p:nvSpPr>
        <p:spPr>
          <a:xfrm>
            <a:off x="573717" y="3311799"/>
            <a:ext cx="1483024" cy="614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4E58EA3-8D7B-4BDC-95B1-1D08C3B15F61}"/>
              </a:ext>
            </a:extLst>
          </p:cNvPr>
          <p:cNvSpPr/>
          <p:nvPr/>
        </p:nvSpPr>
        <p:spPr>
          <a:xfrm>
            <a:off x="2746324" y="3267359"/>
            <a:ext cx="886633" cy="1076325"/>
          </a:xfrm>
          <a:prstGeom prst="rightArrow">
            <a:avLst>
              <a:gd name="adj1" fmla="val 39381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B2D4EE-67B4-4CCC-875E-F2BF7260F018}"/>
              </a:ext>
            </a:extLst>
          </p:cNvPr>
          <p:cNvSpPr/>
          <p:nvPr/>
        </p:nvSpPr>
        <p:spPr>
          <a:xfrm>
            <a:off x="4080431" y="3629055"/>
            <a:ext cx="3289857" cy="233107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DE27F25-6175-4558-84E3-A852BFDF63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466023" cy="586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rgbClr val="00B0F0"/>
                </a:solidFill>
              </a:rPr>
              <a:t>&lt;</a:t>
            </a:r>
            <a:r>
              <a:rPr lang="ko-KR" altLang="en-US" sz="2400" dirty="0" err="1">
                <a:solidFill>
                  <a:srgbClr val="00B0F0"/>
                </a:solidFill>
              </a:rPr>
              <a:t>다이닝코드</a:t>
            </a:r>
            <a:r>
              <a:rPr lang="en-US" altLang="ko-KR" sz="2400" dirty="0">
                <a:solidFill>
                  <a:srgbClr val="00B0F0"/>
                </a:solidFill>
              </a:rPr>
              <a:t>&gt;</a:t>
            </a:r>
            <a:endParaRPr lang="ko-KR" altLang="en-US" sz="2400" dirty="0">
              <a:solidFill>
                <a:srgbClr val="00B0F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D292EA-59B4-4329-B0CD-47B5B2EC0B6E}"/>
              </a:ext>
            </a:extLst>
          </p:cNvPr>
          <p:cNvSpPr/>
          <p:nvPr/>
        </p:nvSpPr>
        <p:spPr>
          <a:xfrm>
            <a:off x="7868979" y="2583180"/>
            <a:ext cx="3522465" cy="28003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D3DA867-1725-40E5-B846-0EB5136A27D6}"/>
              </a:ext>
            </a:extLst>
          </p:cNvPr>
          <p:cNvSpPr/>
          <p:nvPr/>
        </p:nvSpPr>
        <p:spPr>
          <a:xfrm>
            <a:off x="3900434" y="3445930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AAC8845-6317-4E2B-AA8F-B50AB7A103C9}"/>
              </a:ext>
            </a:extLst>
          </p:cNvPr>
          <p:cNvSpPr/>
          <p:nvPr/>
        </p:nvSpPr>
        <p:spPr>
          <a:xfrm>
            <a:off x="7677963" y="2377270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48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제주도 맛집 데이터 수집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0F35E95-9D51-45C3-A73B-99EC999373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88116" cy="586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&lt;</a:t>
            </a:r>
            <a:r>
              <a:rPr lang="ko-KR" altLang="en-US" sz="2400" dirty="0" err="1">
                <a:gradFill>
                  <a:gsLst>
                    <a:gs pos="14000">
                      <a:srgbClr val="FFFF00"/>
                    </a:gs>
                    <a:gs pos="24000">
                      <a:srgbClr val="F235B5"/>
                    </a:gs>
                    <a:gs pos="67000">
                      <a:srgbClr val="7030A0"/>
                    </a:gs>
                    <a:gs pos="86000">
                      <a:srgbClr val="0070C0"/>
                    </a:gs>
                  </a:gsLst>
                  <a:lin ang="2700000" scaled="0"/>
                </a:gradFill>
              </a:rPr>
              <a:t>인스타그램</a:t>
            </a:r>
            <a:r>
              <a:rPr lang="en-US" altLang="ko-KR" sz="2400" dirty="0">
                <a:solidFill>
                  <a:schemeClr val="tx1"/>
                </a:solidFill>
              </a:rPr>
              <a:t>&gt;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41A464-8A58-2040-B30B-45AA09E7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58" y="2146812"/>
            <a:ext cx="5763392" cy="3748088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D8D359E-4CA6-D742-977C-015AD1DF37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463596" y="2146812"/>
            <a:ext cx="2071807" cy="37480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1B77D-B1F9-124D-87F6-8068C15A5D52}"/>
              </a:ext>
            </a:extLst>
          </p:cNvPr>
          <p:cNvSpPr/>
          <p:nvPr/>
        </p:nvSpPr>
        <p:spPr>
          <a:xfrm>
            <a:off x="5038702" y="2149187"/>
            <a:ext cx="2010383" cy="2826000"/>
          </a:xfrm>
          <a:prstGeom prst="rect">
            <a:avLst/>
          </a:prstGeom>
          <a:noFill/>
          <a:ln w="25400">
            <a:gradFill>
              <a:gsLst>
                <a:gs pos="0">
                  <a:srgbClr val="FFFF00"/>
                </a:gs>
                <a:gs pos="40000">
                  <a:srgbClr val="F235B5"/>
                </a:gs>
                <a:gs pos="71000">
                  <a:srgbClr val="4C55BC"/>
                </a:gs>
                <a:gs pos="100000">
                  <a:srgbClr val="0070C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D9AE6-1EB5-BA4B-B0CD-D0239F4922B4}"/>
              </a:ext>
            </a:extLst>
          </p:cNvPr>
          <p:cNvSpPr/>
          <p:nvPr/>
        </p:nvSpPr>
        <p:spPr>
          <a:xfrm>
            <a:off x="7494307" y="2149187"/>
            <a:ext cx="2010383" cy="2826000"/>
          </a:xfrm>
          <a:prstGeom prst="rect">
            <a:avLst/>
          </a:prstGeom>
          <a:noFill/>
          <a:ln w="25400">
            <a:gradFill>
              <a:gsLst>
                <a:gs pos="0">
                  <a:srgbClr val="FFFF00"/>
                </a:gs>
                <a:gs pos="40000">
                  <a:srgbClr val="F235B5"/>
                </a:gs>
                <a:gs pos="71000">
                  <a:srgbClr val="4C55BC"/>
                </a:gs>
                <a:gs pos="100000">
                  <a:srgbClr val="0070C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5F1A65-232F-404D-B069-FE2A7BC03EB9}"/>
              </a:ext>
            </a:extLst>
          </p:cNvPr>
          <p:cNvSpPr/>
          <p:nvPr/>
        </p:nvSpPr>
        <p:spPr>
          <a:xfrm>
            <a:off x="6043893" y="5919893"/>
            <a:ext cx="2863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gradFill>
                  <a:gsLst>
                    <a:gs pos="0">
                      <a:srgbClr val="FFFF00"/>
                    </a:gs>
                    <a:gs pos="29000">
                      <a:srgbClr val="F235B5"/>
                    </a:gs>
                    <a:gs pos="79000">
                      <a:srgbClr val="4C55BC"/>
                    </a:gs>
                    <a:gs pos="100000">
                      <a:srgbClr val="0070C0"/>
                    </a:gs>
                  </a:gsLst>
                  <a:lin ang="2700000" scaled="0"/>
                </a:gradFill>
              </a:rPr>
              <a:t>내용</a:t>
            </a:r>
            <a:r>
              <a:rPr lang="en-US" altLang="ko-KR" dirty="0">
                <a:gradFill>
                  <a:gsLst>
                    <a:gs pos="0">
                      <a:srgbClr val="FFFF00"/>
                    </a:gs>
                    <a:gs pos="29000">
                      <a:srgbClr val="F235B5"/>
                    </a:gs>
                    <a:gs pos="79000">
                      <a:srgbClr val="4C55BC"/>
                    </a:gs>
                    <a:gs pos="100000">
                      <a:srgbClr val="0070C0"/>
                    </a:gs>
                  </a:gsLst>
                  <a:lin ang="2700000" scaled="0"/>
                </a:gradFill>
              </a:rPr>
              <a:t>,</a:t>
            </a:r>
            <a:r>
              <a:rPr lang="ko-KR" altLang="en-US" dirty="0">
                <a:gradFill>
                  <a:gsLst>
                    <a:gs pos="0">
                      <a:srgbClr val="FFFF00"/>
                    </a:gs>
                    <a:gs pos="29000">
                      <a:srgbClr val="F235B5"/>
                    </a:gs>
                    <a:gs pos="79000">
                      <a:srgbClr val="4C55BC"/>
                    </a:gs>
                    <a:gs pos="100000">
                      <a:srgbClr val="0070C0"/>
                    </a:gs>
                  </a:gsLst>
                  <a:lin ang="2700000" scaled="0"/>
                </a:gradFill>
              </a:rPr>
              <a:t> 리뷰</a:t>
            </a:r>
            <a:r>
              <a:rPr lang="en-US" altLang="ko-KR" dirty="0">
                <a:gradFill>
                  <a:gsLst>
                    <a:gs pos="0">
                      <a:srgbClr val="FFFF00"/>
                    </a:gs>
                    <a:gs pos="29000">
                      <a:srgbClr val="F235B5"/>
                    </a:gs>
                    <a:gs pos="79000">
                      <a:srgbClr val="4C55BC"/>
                    </a:gs>
                    <a:gs pos="100000">
                      <a:srgbClr val="0070C0"/>
                    </a:gs>
                  </a:gsLst>
                  <a:lin ang="2700000" scaled="0"/>
                </a:gradFill>
              </a:rPr>
              <a:t>,</a:t>
            </a:r>
            <a:r>
              <a:rPr lang="ko-KR" altLang="en-US" dirty="0">
                <a:gradFill>
                  <a:gsLst>
                    <a:gs pos="0">
                      <a:srgbClr val="FFFF00"/>
                    </a:gs>
                    <a:gs pos="29000">
                      <a:srgbClr val="F235B5"/>
                    </a:gs>
                    <a:gs pos="79000">
                      <a:srgbClr val="4C55BC"/>
                    </a:gs>
                    <a:gs pos="100000">
                      <a:srgbClr val="0070C0"/>
                    </a:gs>
                  </a:gsLst>
                  <a:lin ang="2700000" scaled="0"/>
                </a:gradFill>
              </a:rPr>
              <a:t> </a:t>
            </a:r>
            <a:r>
              <a:rPr lang="en-US" altLang="ko-KR" dirty="0">
                <a:gradFill>
                  <a:gsLst>
                    <a:gs pos="0">
                      <a:srgbClr val="FFFF00"/>
                    </a:gs>
                    <a:gs pos="29000">
                      <a:srgbClr val="F235B5"/>
                    </a:gs>
                    <a:gs pos="79000">
                      <a:srgbClr val="4C55BC"/>
                    </a:gs>
                    <a:gs pos="100000">
                      <a:srgbClr val="0070C0"/>
                    </a:gs>
                  </a:gsLst>
                  <a:lin ang="2700000" scaled="0"/>
                </a:gradFill>
              </a:rPr>
              <a:t>#,</a:t>
            </a:r>
            <a:r>
              <a:rPr lang="ko-KR" altLang="en-US" dirty="0">
                <a:gradFill>
                  <a:gsLst>
                    <a:gs pos="0">
                      <a:srgbClr val="FFFF00"/>
                    </a:gs>
                    <a:gs pos="29000">
                      <a:srgbClr val="F235B5"/>
                    </a:gs>
                    <a:gs pos="79000">
                      <a:srgbClr val="4C55BC"/>
                    </a:gs>
                    <a:gs pos="100000">
                      <a:srgbClr val="0070C0"/>
                    </a:gs>
                  </a:gsLst>
                  <a:lin ang="2700000" scaled="0"/>
                </a:gradFill>
              </a:rPr>
              <a:t> 댓글 </a:t>
            </a:r>
            <a:r>
              <a:rPr lang="ko-KR" altLang="en-US" dirty="0" err="1">
                <a:gradFill>
                  <a:gsLst>
                    <a:gs pos="0">
                      <a:srgbClr val="FFFF00"/>
                    </a:gs>
                    <a:gs pos="29000">
                      <a:srgbClr val="F235B5"/>
                    </a:gs>
                    <a:gs pos="79000">
                      <a:srgbClr val="4C55BC"/>
                    </a:gs>
                    <a:gs pos="100000">
                      <a:srgbClr val="0070C0"/>
                    </a:gs>
                  </a:gsLst>
                  <a:lin ang="2700000" scaled="0"/>
                </a:gradFill>
              </a:rPr>
              <a:t>크롤링</a:t>
            </a:r>
            <a:r>
              <a:rPr lang="en-US" altLang="ko-KR" dirty="0">
                <a:gradFill>
                  <a:gsLst>
                    <a:gs pos="0">
                      <a:srgbClr val="FFFF00"/>
                    </a:gs>
                    <a:gs pos="29000">
                      <a:srgbClr val="F235B5"/>
                    </a:gs>
                    <a:gs pos="79000">
                      <a:srgbClr val="4C55BC"/>
                    </a:gs>
                    <a:gs pos="100000">
                      <a:srgbClr val="0070C0"/>
                    </a:gs>
                  </a:gsLst>
                  <a:lin ang="2700000" scaled="0"/>
                </a:gradFill>
              </a:rPr>
              <a:t>!</a:t>
            </a:r>
            <a:endParaRPr lang="ko-Kore-KR" altLang="en-US" dirty="0">
              <a:gradFill>
                <a:gsLst>
                  <a:gs pos="0">
                    <a:srgbClr val="FFFF00"/>
                  </a:gs>
                  <a:gs pos="29000">
                    <a:srgbClr val="F235B5"/>
                  </a:gs>
                  <a:gs pos="79000">
                    <a:srgbClr val="4C55BC"/>
                  </a:gs>
                  <a:gs pos="100000">
                    <a:srgbClr val="0070C0"/>
                  </a:gs>
                </a:gsLst>
                <a:lin ang="27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66162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제주도 맛집 데이터 수집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144F366-D5FC-4A7B-A747-C61332BB57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97436" cy="586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rgbClr val="32BF72"/>
                </a:solidFill>
              </a:rPr>
              <a:t>&lt;</a:t>
            </a:r>
            <a:r>
              <a:rPr lang="ko-KR" altLang="en-US" sz="2400" dirty="0">
                <a:solidFill>
                  <a:srgbClr val="32BF72"/>
                </a:solidFill>
              </a:rPr>
              <a:t>네이버 </a:t>
            </a:r>
            <a:r>
              <a:rPr lang="ko-KR" altLang="en-US" sz="2400" dirty="0" err="1">
                <a:solidFill>
                  <a:srgbClr val="32BF72"/>
                </a:solidFill>
              </a:rPr>
              <a:t>플레이스</a:t>
            </a:r>
            <a:r>
              <a:rPr lang="en-US" altLang="ko-KR" sz="2400" dirty="0">
                <a:solidFill>
                  <a:srgbClr val="32BF72"/>
                </a:solidFill>
              </a:rPr>
              <a:t>&gt;</a:t>
            </a:r>
            <a:endParaRPr lang="ko-KR" altLang="en-US" sz="2400" dirty="0">
              <a:solidFill>
                <a:srgbClr val="32BF7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1C5354-2F71-9442-A48E-55302BD91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7"/>
          <a:stretch/>
        </p:blipFill>
        <p:spPr>
          <a:xfrm>
            <a:off x="778077" y="2231487"/>
            <a:ext cx="3553345" cy="13359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2D34B7-0A34-6048-9D9B-D5159FEDE686}"/>
              </a:ext>
            </a:extLst>
          </p:cNvPr>
          <p:cNvSpPr/>
          <p:nvPr/>
        </p:nvSpPr>
        <p:spPr>
          <a:xfrm>
            <a:off x="784696" y="2456996"/>
            <a:ext cx="603115" cy="10644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E68115-FA8B-A84D-8744-6A5C34FF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96" y="4352134"/>
            <a:ext cx="3142737" cy="1335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75AE25-42A6-1940-A772-E52462187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126" y="2321829"/>
            <a:ext cx="3469802" cy="27988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89FF8F-1ADB-9A4E-9BE8-64388ADAC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0069" y="0"/>
            <a:ext cx="3231931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A9DCE1-52D2-DB48-B3F8-289344600C9A}"/>
              </a:ext>
            </a:extLst>
          </p:cNvPr>
          <p:cNvSpPr txBox="1"/>
          <p:nvPr/>
        </p:nvSpPr>
        <p:spPr>
          <a:xfrm>
            <a:off x="453956" y="1862155"/>
            <a:ext cx="33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7C46ED-DD43-7746-8AAC-6AD8351E3087}"/>
              </a:ext>
            </a:extLst>
          </p:cNvPr>
          <p:cNvSpPr txBox="1"/>
          <p:nvPr/>
        </p:nvSpPr>
        <p:spPr>
          <a:xfrm>
            <a:off x="447337" y="3982802"/>
            <a:ext cx="33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7C433-EE88-134B-9538-893B434FD41C}"/>
              </a:ext>
            </a:extLst>
          </p:cNvPr>
          <p:cNvSpPr txBox="1"/>
          <p:nvPr/>
        </p:nvSpPr>
        <p:spPr>
          <a:xfrm>
            <a:off x="4584850" y="2989204"/>
            <a:ext cx="33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0D520C-02F7-4541-80AF-A51B725C1A8C}"/>
              </a:ext>
            </a:extLst>
          </p:cNvPr>
          <p:cNvSpPr txBox="1"/>
          <p:nvPr/>
        </p:nvSpPr>
        <p:spPr>
          <a:xfrm>
            <a:off x="8629329" y="1993950"/>
            <a:ext cx="33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4.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D68826-DA67-9E40-AD5D-7903C4C0D228}"/>
              </a:ext>
            </a:extLst>
          </p:cNvPr>
          <p:cNvSpPr txBox="1"/>
          <p:nvPr/>
        </p:nvSpPr>
        <p:spPr>
          <a:xfrm>
            <a:off x="6701215" y="5120641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click!</a:t>
            </a:r>
            <a:endParaRPr kumimoji="1" lang="ko-Kore-KR" altLang="en-US" dirty="0"/>
          </a:p>
        </p:txBody>
      </p:sp>
      <p:sp>
        <p:nvSpPr>
          <p:cNvPr id="25" name="아래쪽 화살표[D] 24">
            <a:extLst>
              <a:ext uri="{FF2B5EF4-FFF2-40B4-BE49-F238E27FC236}">
                <a16:creationId xmlns:a16="http://schemas.microsoft.com/office/drawing/2014/main" id="{95CB0BD1-0CDC-B446-89CD-DEFE29DE0EC3}"/>
              </a:ext>
            </a:extLst>
          </p:cNvPr>
          <p:cNvSpPr/>
          <p:nvPr/>
        </p:nvSpPr>
        <p:spPr>
          <a:xfrm>
            <a:off x="1086253" y="3711074"/>
            <a:ext cx="333863" cy="451364"/>
          </a:xfrm>
          <a:prstGeom prst="downArrow">
            <a:avLst>
              <a:gd name="adj1" fmla="val 22805"/>
              <a:gd name="adj2" fmla="val 5777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아래쪽 화살표[D] 25">
            <a:extLst>
              <a:ext uri="{FF2B5EF4-FFF2-40B4-BE49-F238E27FC236}">
                <a16:creationId xmlns:a16="http://schemas.microsoft.com/office/drawing/2014/main" id="{2280295F-A80A-5948-961B-BF166BE31E7A}"/>
              </a:ext>
            </a:extLst>
          </p:cNvPr>
          <p:cNvSpPr/>
          <p:nvPr/>
        </p:nvSpPr>
        <p:spPr>
          <a:xfrm rot="13743649">
            <a:off x="4302014" y="4210737"/>
            <a:ext cx="333863" cy="451364"/>
          </a:xfrm>
          <a:prstGeom prst="downArrow">
            <a:avLst>
              <a:gd name="adj1" fmla="val 22805"/>
              <a:gd name="adj2" fmla="val 5777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75AAAC-EC10-F84C-9765-E2952D84F91B}"/>
              </a:ext>
            </a:extLst>
          </p:cNvPr>
          <p:cNvSpPr/>
          <p:nvPr/>
        </p:nvSpPr>
        <p:spPr>
          <a:xfrm>
            <a:off x="10624670" y="2456996"/>
            <a:ext cx="678869" cy="18892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135162-2E44-B047-A87B-875787722806}"/>
              </a:ext>
            </a:extLst>
          </p:cNvPr>
          <p:cNvSpPr/>
          <p:nvPr/>
        </p:nvSpPr>
        <p:spPr>
          <a:xfrm>
            <a:off x="10160808" y="2666508"/>
            <a:ext cx="293183" cy="141543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2096FCA9-6FFA-5842-9F5B-86857D7FEF9D}"/>
              </a:ext>
            </a:extLst>
          </p:cNvPr>
          <p:cNvSpPr/>
          <p:nvPr/>
        </p:nvSpPr>
        <p:spPr>
          <a:xfrm rot="13743649">
            <a:off x="8513273" y="3203318"/>
            <a:ext cx="333863" cy="451364"/>
          </a:xfrm>
          <a:prstGeom prst="downArrow">
            <a:avLst>
              <a:gd name="adj1" fmla="val 22805"/>
              <a:gd name="adj2" fmla="val 5777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2F49FA-2D28-0946-A625-F8B789614379}"/>
              </a:ext>
            </a:extLst>
          </p:cNvPr>
          <p:cNvSpPr/>
          <p:nvPr/>
        </p:nvSpPr>
        <p:spPr>
          <a:xfrm>
            <a:off x="9014298" y="6429854"/>
            <a:ext cx="2970179" cy="32114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FAFA27E2-B418-374D-A7AA-EF07D5CEB89E}"/>
              </a:ext>
            </a:extLst>
          </p:cNvPr>
          <p:cNvSpPr/>
          <p:nvPr/>
        </p:nvSpPr>
        <p:spPr>
          <a:xfrm>
            <a:off x="11691206" y="2466438"/>
            <a:ext cx="333863" cy="3771391"/>
          </a:xfrm>
          <a:prstGeom prst="downArrow">
            <a:avLst>
              <a:gd name="adj1" fmla="val 22805"/>
              <a:gd name="adj2" fmla="val 5777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0334BD-DC9B-AE4C-B27A-ED109EAB97DC}"/>
              </a:ext>
            </a:extLst>
          </p:cNvPr>
          <p:cNvSpPr txBox="1"/>
          <p:nvPr/>
        </p:nvSpPr>
        <p:spPr>
          <a:xfrm>
            <a:off x="10576034" y="5621395"/>
            <a:ext cx="1188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B050"/>
                </a:solidFill>
              </a:rPr>
              <a:t>auto scroll</a:t>
            </a:r>
          </a:p>
          <a:p>
            <a:pPr algn="ctr"/>
            <a:r>
              <a:rPr kumimoji="1" lang="en-US" altLang="ko-Kore-KR" dirty="0">
                <a:solidFill>
                  <a:srgbClr val="00B050"/>
                </a:solidFill>
              </a:rPr>
              <a:t>down</a:t>
            </a:r>
            <a:endParaRPr kumimoji="1" lang="ko-Kore-KR" altLang="en-US" dirty="0">
              <a:solidFill>
                <a:srgbClr val="00B050"/>
              </a:solidFill>
            </a:endParaRPr>
          </a:p>
        </p:txBody>
      </p:sp>
      <p:pic>
        <p:nvPicPr>
          <p:cNvPr id="34" name="그래픽 33" descr="커서">
            <a:extLst>
              <a:ext uri="{FF2B5EF4-FFF2-40B4-BE49-F238E27FC236}">
                <a16:creationId xmlns:a16="http://schemas.microsoft.com/office/drawing/2014/main" id="{21F4A27B-6B08-AB48-B018-6E32BBFF3D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2934" y="4769017"/>
            <a:ext cx="502169" cy="502169"/>
          </a:xfrm>
          <a:prstGeom prst="rect">
            <a:avLst/>
          </a:prstGeom>
        </p:spPr>
      </p:pic>
      <p:pic>
        <p:nvPicPr>
          <p:cNvPr id="35" name="그래픽 34" descr="커서">
            <a:extLst>
              <a:ext uri="{FF2B5EF4-FFF2-40B4-BE49-F238E27FC236}">
                <a16:creationId xmlns:a16="http://schemas.microsoft.com/office/drawing/2014/main" id="{DC2164F1-2543-DF45-92D4-DAB41E4C1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4162" y="4669598"/>
            <a:ext cx="502169" cy="5021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A214326-E6A5-DB48-B7C9-FA430B55FA9D}"/>
              </a:ext>
            </a:extLst>
          </p:cNvPr>
          <p:cNvSpPr txBox="1"/>
          <p:nvPr/>
        </p:nvSpPr>
        <p:spPr>
          <a:xfrm>
            <a:off x="4055934" y="4987101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click!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465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6F6CEC-F928-46CE-B797-CEB833E25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26"/>
          <a:stretch/>
        </p:blipFill>
        <p:spPr>
          <a:xfrm>
            <a:off x="1233011" y="1949372"/>
            <a:ext cx="3985865" cy="44714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제주도 맛집 데이터 수집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05C23F-41DC-480D-88A0-FF4BA159A881}"/>
              </a:ext>
            </a:extLst>
          </p:cNvPr>
          <p:cNvSpPr/>
          <p:nvPr/>
        </p:nvSpPr>
        <p:spPr>
          <a:xfrm>
            <a:off x="1255841" y="3805521"/>
            <a:ext cx="1463031" cy="10763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4E58EA3-8D7B-4BDC-95B1-1D08C3B15F61}"/>
              </a:ext>
            </a:extLst>
          </p:cNvPr>
          <p:cNvSpPr/>
          <p:nvPr/>
        </p:nvSpPr>
        <p:spPr>
          <a:xfrm>
            <a:off x="3417021" y="3805521"/>
            <a:ext cx="2621705" cy="1076325"/>
          </a:xfrm>
          <a:prstGeom prst="rightArrow">
            <a:avLst>
              <a:gd name="adj1" fmla="val 39381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B2D4EE-67B4-4CCC-875E-F2BF7260F018}"/>
              </a:ext>
            </a:extLst>
          </p:cNvPr>
          <p:cNvSpPr/>
          <p:nvPr/>
        </p:nvSpPr>
        <p:spPr>
          <a:xfrm>
            <a:off x="6890702" y="3279845"/>
            <a:ext cx="3985865" cy="272090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DE27F25-6175-4558-84E3-A852BFDF63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466023" cy="586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rgbClr val="FFFF00"/>
                </a:solidFill>
                <a:highlight>
                  <a:srgbClr val="000000"/>
                </a:highlight>
              </a:rPr>
              <a:t>&lt;</a:t>
            </a:r>
            <a:r>
              <a:rPr lang="ko-KR" altLang="en-US" sz="2400" dirty="0">
                <a:solidFill>
                  <a:srgbClr val="FFFF00"/>
                </a:solidFill>
                <a:highlight>
                  <a:srgbClr val="000000"/>
                </a:highlight>
              </a:rPr>
              <a:t>카카오 지도</a:t>
            </a:r>
            <a:r>
              <a:rPr lang="en-US" altLang="ko-KR" sz="2400" dirty="0">
                <a:solidFill>
                  <a:srgbClr val="FFFF00"/>
                </a:solidFill>
                <a:highlight>
                  <a:srgbClr val="000000"/>
                </a:highlight>
              </a:rPr>
              <a:t>&gt;</a:t>
            </a:r>
            <a:endParaRPr lang="ko-KR" altLang="en-US" sz="2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D3DA867-1725-40E5-B846-0EB5136A27D6}"/>
              </a:ext>
            </a:extLst>
          </p:cNvPr>
          <p:cNvSpPr/>
          <p:nvPr/>
        </p:nvSpPr>
        <p:spPr>
          <a:xfrm>
            <a:off x="6719522" y="3101468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F74ED-A424-42D6-BDAB-53322E6D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053" y="3429000"/>
            <a:ext cx="3846038" cy="242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68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제주도 맛집 데이터 수집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DE27F25-6175-4558-84E3-A852BFDF63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013788" cy="5860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&lt;</a:t>
            </a:r>
            <a:r>
              <a:rPr lang="ko-KR" altLang="en-US" sz="4400" dirty="0">
                <a:solidFill>
                  <a:srgbClr val="32BF72"/>
                </a:solidFill>
              </a:rPr>
              <a:t>네이버</a:t>
            </a:r>
            <a:r>
              <a:rPr lang="en-US" altLang="ko-KR" sz="4400" dirty="0"/>
              <a:t>,</a:t>
            </a:r>
            <a:r>
              <a:rPr lang="ko-KR" altLang="en-US" sz="4400" dirty="0">
                <a:solidFill>
                  <a:srgbClr val="FFFF00"/>
                </a:solidFill>
              </a:rPr>
              <a:t>다음 블로그</a:t>
            </a:r>
            <a:r>
              <a:rPr lang="en-US" altLang="ko-KR" dirty="0"/>
              <a:t>&gt;</a:t>
            </a:r>
            <a:endParaRPr lang="ko-KR" altLang="en-US" sz="24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8075EB-30BE-4E9D-93B8-EE8359DDCFC0}"/>
              </a:ext>
            </a:extLst>
          </p:cNvPr>
          <p:cNvGrpSpPr/>
          <p:nvPr/>
        </p:nvGrpSpPr>
        <p:grpSpPr>
          <a:xfrm>
            <a:off x="4610100" y="2804716"/>
            <a:ext cx="2971800" cy="1714500"/>
            <a:chOff x="4386165" y="2757779"/>
            <a:chExt cx="2971800" cy="17145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50775DB-6DFC-4CEB-AF82-3A88C1232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6165" y="2757779"/>
              <a:ext cx="2971800" cy="8572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842964-AAC8-4191-905E-8C095785C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165" y="3615029"/>
              <a:ext cx="2971800" cy="857250"/>
            </a:xfrm>
            <a:prstGeom prst="rect">
              <a:avLst/>
            </a:prstGeom>
          </p:spPr>
        </p:pic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20E65D0-D005-4A52-B45F-E6D8AAADECAA}"/>
              </a:ext>
            </a:extLst>
          </p:cNvPr>
          <p:cNvSpPr/>
          <p:nvPr/>
        </p:nvSpPr>
        <p:spPr>
          <a:xfrm>
            <a:off x="2202025" y="3123803"/>
            <a:ext cx="2270688" cy="1076325"/>
          </a:xfrm>
          <a:prstGeom prst="rightArrow">
            <a:avLst>
              <a:gd name="adj1" fmla="val 39381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068EA11-4A22-4FCE-9A6C-B031107E9F8D}"/>
              </a:ext>
            </a:extLst>
          </p:cNvPr>
          <p:cNvSpPr/>
          <p:nvPr/>
        </p:nvSpPr>
        <p:spPr>
          <a:xfrm>
            <a:off x="7719287" y="3123803"/>
            <a:ext cx="2270688" cy="1076325"/>
          </a:xfrm>
          <a:prstGeom prst="rightArrow">
            <a:avLst>
              <a:gd name="adj1" fmla="val 39381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5DBCA1-0AF1-4BF6-8405-6E4D18FBFECC}"/>
              </a:ext>
            </a:extLst>
          </p:cNvPr>
          <p:cNvSpPr txBox="1"/>
          <p:nvPr/>
        </p:nvSpPr>
        <p:spPr>
          <a:xfrm>
            <a:off x="93756" y="3290677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키워드</a:t>
            </a:r>
            <a:endParaRPr lang="en-US" altLang="ko-KR" b="1" dirty="0"/>
          </a:p>
          <a:p>
            <a:r>
              <a:rPr lang="ko-KR" altLang="en-US" dirty="0"/>
              <a:t>제주도 </a:t>
            </a:r>
            <a:r>
              <a:rPr lang="en-US" altLang="ko-KR" dirty="0"/>
              <a:t>+ </a:t>
            </a:r>
            <a:r>
              <a:rPr lang="ko-KR" altLang="en-US" dirty="0"/>
              <a:t>맛집 이름</a:t>
            </a:r>
            <a:endParaRPr lang="en-US" altLang="ko-KR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98E14D6-CF2A-4E5E-99B6-853C7B365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308" y="4519214"/>
            <a:ext cx="5822303" cy="175095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5A8B159-D217-4EE7-9089-D290548DC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99" y="4519214"/>
            <a:ext cx="4651509" cy="1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1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제주도 맛집 데이터 수집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DE27F25-6175-4558-84E3-A852BFDF63F7}"/>
              </a:ext>
            </a:extLst>
          </p:cNvPr>
          <p:cNvSpPr txBox="1">
            <a:spLocks/>
          </p:cNvSpPr>
          <p:nvPr/>
        </p:nvSpPr>
        <p:spPr>
          <a:xfrm>
            <a:off x="4265619" y="2259722"/>
            <a:ext cx="3660755" cy="586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&lt;</a:t>
            </a:r>
            <a:r>
              <a:rPr lang="ko-KR" altLang="en-US" sz="3000" dirty="0">
                <a:solidFill>
                  <a:schemeClr val="tx1"/>
                </a:solidFill>
              </a:rPr>
              <a:t>데이터 수집 결과</a:t>
            </a:r>
            <a:r>
              <a:rPr lang="en-US" altLang="ko-KR" sz="3000" dirty="0">
                <a:solidFill>
                  <a:schemeClr val="tx1"/>
                </a:solidFill>
              </a:rPr>
              <a:t>&gt;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DF31FA-38DA-474B-AAD9-801734B9C602}"/>
              </a:ext>
            </a:extLst>
          </p:cNvPr>
          <p:cNvSpPr/>
          <p:nvPr/>
        </p:nvSpPr>
        <p:spPr>
          <a:xfrm>
            <a:off x="3931551" y="3009181"/>
            <a:ext cx="4328889" cy="31478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총 </a:t>
            </a:r>
            <a:r>
              <a:rPr lang="en-US" altLang="ko-KR" sz="2400" dirty="0">
                <a:solidFill>
                  <a:schemeClr val="tx1"/>
                </a:solidFill>
              </a:rPr>
              <a:t>7</a:t>
            </a:r>
            <a:r>
              <a:rPr lang="ko-KR" altLang="en-US" sz="2400" dirty="0">
                <a:solidFill>
                  <a:schemeClr val="tx1"/>
                </a:solidFill>
              </a:rPr>
              <a:t>개의 플랫폼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블로그에서</a:t>
            </a:r>
            <a:br>
              <a:rPr lang="en-US" altLang="ko-KR" sz="2400" dirty="0">
                <a:solidFill>
                  <a:schemeClr val="tx1"/>
                </a:solidFill>
              </a:rPr>
            </a:br>
            <a:r>
              <a:rPr lang="ko-KR" altLang="en-US" sz="2400" dirty="0">
                <a:solidFill>
                  <a:schemeClr val="tx1"/>
                </a:solidFill>
              </a:rPr>
              <a:t>맛집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en-US" altLang="ko-KR" sz="2400" dirty="0">
                <a:solidFill>
                  <a:srgbClr val="FF0000"/>
                </a:solidFill>
              </a:rPr>
              <a:t>256</a:t>
            </a:r>
            <a:r>
              <a:rPr lang="ko-KR" altLang="en-US" sz="2400" dirty="0">
                <a:solidFill>
                  <a:schemeClr val="tx1"/>
                </a:solidFill>
              </a:rPr>
              <a:t>곳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리뷰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약 </a:t>
            </a:r>
            <a:r>
              <a:rPr lang="en-US" altLang="ko-KR" sz="2400" dirty="0">
                <a:solidFill>
                  <a:srgbClr val="FF0000"/>
                </a:solidFill>
              </a:rPr>
              <a:t>400,000</a:t>
            </a:r>
            <a:r>
              <a:rPr lang="ko-KR" altLang="en-US" sz="2400" dirty="0">
                <a:solidFill>
                  <a:schemeClr val="tx1"/>
                </a:solidFill>
              </a:rPr>
              <a:t>여개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해시태그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약 </a:t>
            </a:r>
            <a:r>
              <a:rPr lang="en-US" altLang="ko-KR" sz="2400" dirty="0">
                <a:solidFill>
                  <a:srgbClr val="FF0000"/>
                </a:solidFill>
              </a:rPr>
              <a:t>1,000</a:t>
            </a:r>
            <a:r>
              <a:rPr lang="ko-KR" altLang="en-US" sz="2400" dirty="0">
                <a:solidFill>
                  <a:schemeClr val="tx1"/>
                </a:solidFill>
              </a:rPr>
              <a:t>여 개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+</a:t>
            </a:r>
            <a:r>
              <a:rPr lang="ko-KR" altLang="en-US" sz="2400" dirty="0">
                <a:solidFill>
                  <a:schemeClr val="tx1"/>
                </a:solidFill>
              </a:rPr>
              <a:t> 점수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찜 </a:t>
            </a:r>
            <a:r>
              <a:rPr lang="ko-KR" altLang="en-US" sz="2400" dirty="0" err="1">
                <a:solidFill>
                  <a:schemeClr val="tx1"/>
                </a:solidFill>
              </a:rPr>
              <a:t>갯수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99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A5F7-DA59-4E60-B5C5-F33FF9C36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0"/>
            <a:ext cx="7256145" cy="374819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분석을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해야하는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이유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데이터 수집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</a:rPr>
              <a:t>데이터 감성분석 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시각화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결론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6CCEB9-21EA-418F-9FE9-F1555C18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33" y="1910861"/>
            <a:ext cx="6051467" cy="26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0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데이터 감성분석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D33BD-00B2-4896-A3B5-3685ADC71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6229350" cy="374819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한국어 </a:t>
            </a:r>
            <a:r>
              <a:rPr lang="ko-KR" altLang="en-US" dirty="0" err="1"/>
              <a:t>불용어</a:t>
            </a:r>
            <a:r>
              <a:rPr lang="ko-KR" altLang="en-US" dirty="0"/>
              <a:t> 사전 구축</a:t>
            </a:r>
            <a:endParaRPr lang="en-US" altLang="ko-KR" dirty="0"/>
          </a:p>
          <a:p>
            <a:r>
              <a:rPr lang="en-US" altLang="ko-KR" dirty="0"/>
              <a:t>- 732</a:t>
            </a:r>
            <a:r>
              <a:rPr lang="ko-KR" altLang="en-US" dirty="0"/>
              <a:t>개 </a:t>
            </a:r>
            <a:r>
              <a:rPr lang="ko-KR" altLang="en-US" dirty="0" err="1"/>
              <a:t>불용어</a:t>
            </a:r>
            <a:r>
              <a:rPr lang="ko-KR" altLang="en-US" dirty="0"/>
              <a:t> 포함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참고자료</a:t>
            </a:r>
            <a:r>
              <a:rPr lang="en-US" altLang="ko-KR" dirty="0"/>
              <a:t>: </a:t>
            </a:r>
          </a:p>
          <a:p>
            <a:r>
              <a:rPr lang="en-US" altLang="ko-KR" dirty="0">
                <a:hlinkClick r:id="rId2"/>
              </a:rPr>
              <a:t>https://www.ranks.nl/stopwords/korean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https://bab2min.tistory.com/544</a:t>
            </a:r>
            <a:endParaRPr lang="en-US" altLang="ko-KR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ko-KR" altLang="en-US" dirty="0"/>
              <a:t>텍스트 </a:t>
            </a:r>
            <a:r>
              <a:rPr lang="ko-KR" altLang="en-US" dirty="0" err="1"/>
              <a:t>전처리</a:t>
            </a:r>
            <a:r>
              <a:rPr lang="ko-KR" altLang="en-US" dirty="0"/>
              <a:t> 단계에서 불용어를 제거하여 감성 분석에 도움이 되지 않는 단어들을 없앰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C5209-F798-4C64-B77C-9145A20C8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630" y="2500018"/>
            <a:ext cx="1864326" cy="298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71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데이터 감성분석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D33BD-00B2-4896-A3B5-3685ADC71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1"/>
            <a:ext cx="9856859" cy="911548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형태소 분석 시각화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빈도수 높은 </a:t>
            </a:r>
            <a:r>
              <a:rPr lang="en-US" altLang="ko-KR" dirty="0"/>
              <a:t>50</a:t>
            </a:r>
            <a:r>
              <a:rPr lang="ko-KR" altLang="en-US" dirty="0"/>
              <a:t>개만 뽑아 시각화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29DF14-8FCE-4910-9242-D5DF19B7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8" y="3032449"/>
            <a:ext cx="9601199" cy="31906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66502E-7E37-4BBB-824D-298D4020B706}"/>
              </a:ext>
            </a:extLst>
          </p:cNvPr>
          <p:cNvSpPr/>
          <p:nvPr/>
        </p:nvSpPr>
        <p:spPr>
          <a:xfrm>
            <a:off x="1554421" y="5784980"/>
            <a:ext cx="1463031" cy="34716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11C856-529A-4895-A957-413E6106751D}"/>
              </a:ext>
            </a:extLst>
          </p:cNvPr>
          <p:cNvCxnSpPr/>
          <p:nvPr/>
        </p:nvCxnSpPr>
        <p:spPr>
          <a:xfrm flipV="1">
            <a:off x="2285936" y="4963886"/>
            <a:ext cx="1017101" cy="8210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88067C-F997-43A1-ACEE-8CA0883A78BE}"/>
              </a:ext>
            </a:extLst>
          </p:cNvPr>
          <p:cNvSpPr txBox="1"/>
          <p:nvPr/>
        </p:nvSpPr>
        <p:spPr>
          <a:xfrm>
            <a:off x="3415004" y="4553339"/>
            <a:ext cx="390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사람들이 음식과 맛집에 얼마나 관심이 있는지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61585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데이터 감성분석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D33BD-00B2-4896-A3B5-3685ADC71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1"/>
            <a:ext cx="9856859" cy="911548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형태소 분석 시각화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형태소 빈도수에 따른 워드 클라우드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5ECA45-3C2A-4329-98C5-0CE49425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3125756"/>
            <a:ext cx="9050538" cy="300765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C40D63C-74DD-4DEF-9C9A-CE06EDB746F3}"/>
              </a:ext>
            </a:extLst>
          </p:cNvPr>
          <p:cNvSpPr/>
          <p:nvPr/>
        </p:nvSpPr>
        <p:spPr>
          <a:xfrm>
            <a:off x="7952552" y="3882682"/>
            <a:ext cx="2146742" cy="1076325"/>
          </a:xfrm>
          <a:prstGeom prst="rightArrow">
            <a:avLst>
              <a:gd name="adj1" fmla="val 39381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D4A48-CDEA-450E-932A-1B4FD9436F31}"/>
              </a:ext>
            </a:extLst>
          </p:cNvPr>
          <p:cNvSpPr txBox="1"/>
          <p:nvPr/>
        </p:nvSpPr>
        <p:spPr>
          <a:xfrm>
            <a:off x="10082309" y="4030798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빈도수가 많은</a:t>
            </a:r>
            <a:endParaRPr lang="en-US" altLang="ko-KR" dirty="0"/>
          </a:p>
          <a:p>
            <a:r>
              <a:rPr lang="ko-KR" altLang="en-US" dirty="0"/>
              <a:t>단어는 글자의 </a:t>
            </a:r>
            <a:endParaRPr lang="en-US" altLang="ko-KR" dirty="0"/>
          </a:p>
          <a:p>
            <a:r>
              <a:rPr lang="ko-KR" altLang="en-US" dirty="0"/>
              <a:t>크기가 크게 나타남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768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61CCFF-5F13-4C9F-8948-83F4299F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33" y="1910861"/>
            <a:ext cx="6051467" cy="26963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A5F7-DA59-4E60-B5C5-F33FF9C36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제주도 맛집 분석을 </a:t>
            </a:r>
            <a:r>
              <a:rPr lang="ko-KR" altLang="en-US" dirty="0" err="1">
                <a:solidFill>
                  <a:schemeClr val="tx1"/>
                </a:solidFill>
              </a:rPr>
              <a:t>해야하는</a:t>
            </a:r>
            <a:r>
              <a:rPr lang="ko-KR" altLang="en-US" dirty="0">
                <a:solidFill>
                  <a:schemeClr val="tx1"/>
                </a:solidFill>
              </a:rPr>
              <a:t> 이유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제주도 맛집 데이터 수집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데이터 감성분석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제주도 맛집 시각화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결론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77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데이터 감성분석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D33BD-00B2-4896-A3B5-3685ADC71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2068" y="2008934"/>
            <a:ext cx="11747864" cy="1450758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ko-KR" altLang="en-US" dirty="0"/>
              <a:t>감성사전 만들기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서비스</a:t>
            </a:r>
            <a:r>
              <a:rPr lang="en-US" altLang="ko-KR" dirty="0"/>
              <a:t>,</a:t>
            </a:r>
            <a:r>
              <a:rPr lang="ko-KR" altLang="en-US" dirty="0"/>
              <a:t>맛</a:t>
            </a:r>
            <a:r>
              <a:rPr lang="en-US" altLang="ko-KR" dirty="0"/>
              <a:t>,</a:t>
            </a:r>
            <a:r>
              <a:rPr lang="ko-KR" altLang="en-US" dirty="0"/>
              <a:t>가격</a:t>
            </a:r>
            <a:r>
              <a:rPr lang="en-US" altLang="ko-KR" dirty="0"/>
              <a:t>,</a:t>
            </a:r>
            <a:r>
              <a:rPr lang="ko-KR" altLang="en-US" dirty="0"/>
              <a:t>교통으로 나누어 감성사전 제작</a:t>
            </a:r>
            <a:endParaRPr lang="en-US" altLang="ko-KR" dirty="0"/>
          </a:p>
          <a:p>
            <a:r>
              <a:rPr lang="ko-KR" altLang="en-US" dirty="0"/>
              <a:t>참고 사이트</a:t>
            </a:r>
            <a:r>
              <a:rPr lang="en-US" altLang="ko-KR" dirty="0"/>
              <a:t>: 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b="0" dirty="0">
                <a:solidFill>
                  <a:schemeClr val="tx1"/>
                </a:solidFill>
                <a:effectLst/>
              </a:rPr>
              <a:t>https://github.com/haesoly/estimate_review_of_restaurant, </a:t>
            </a:r>
            <a:r>
              <a:rPr lang="ko-KR" altLang="en-US" b="0" dirty="0">
                <a:solidFill>
                  <a:schemeClr val="tx1"/>
                </a:solidFill>
                <a:effectLst/>
              </a:rPr>
              <a:t>군산대학교 감성분석 사전</a:t>
            </a:r>
          </a:p>
          <a:p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A8C409-A27E-4B5D-A3A6-10B0478AB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" t="-7609" r="-382" b="61219"/>
          <a:stretch/>
        </p:blipFill>
        <p:spPr>
          <a:xfrm>
            <a:off x="151156" y="3726601"/>
            <a:ext cx="12040844" cy="184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1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데이터 감성분석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D33BD-00B2-4896-A3B5-3685ADC71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6229350" cy="374819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ko-KR" altLang="en-US" dirty="0"/>
              <a:t>가게별로 리뷰 합치기</a:t>
            </a:r>
            <a:endParaRPr lang="en-US" altLang="ko-KR" dirty="0"/>
          </a:p>
          <a:p>
            <a:r>
              <a:rPr lang="en-US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망고플레이트</a:t>
            </a:r>
            <a:r>
              <a:rPr lang="en-US" altLang="ko-KR" dirty="0"/>
              <a:t>, </a:t>
            </a:r>
            <a:r>
              <a:rPr lang="ko-KR" altLang="en-US" dirty="0" err="1"/>
              <a:t>다이닝코드</a:t>
            </a:r>
            <a:r>
              <a:rPr lang="en-US" altLang="ko-KR" dirty="0"/>
              <a:t>, </a:t>
            </a:r>
            <a:r>
              <a:rPr lang="ko-KR" altLang="en-US" dirty="0"/>
              <a:t>네이버에서 수집한 각 가게의 리뷰를 전처리한 후 합침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71896-9F04-4C08-912A-9AB8DA8C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657924"/>
            <a:ext cx="9238588" cy="11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6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데이터 감성분석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D33BD-00B2-4896-A3B5-3685ADC71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1"/>
            <a:ext cx="9082418" cy="930210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ko-KR" altLang="en-US" dirty="0"/>
              <a:t>리뷰와 사전을 기반으로 점수 측정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긍정 부정을 따로 합산하여 점수 측정 </a:t>
            </a:r>
            <a:r>
              <a:rPr lang="en-US" altLang="ko-KR" dirty="0"/>
              <a:t>5</a:t>
            </a:r>
            <a:r>
              <a:rPr lang="ko-KR" altLang="en-US" dirty="0"/>
              <a:t>점 만점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7871A5-6973-4DDD-83BD-823ACABA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3293269"/>
            <a:ext cx="12192000" cy="18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18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데이터 감성분석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D33BD-00B2-4896-A3B5-3685ADC71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1"/>
            <a:ext cx="9082418" cy="930210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ko-KR" altLang="en-US" dirty="0"/>
              <a:t>감성분석 결과 시각화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긍정 점수 </a:t>
            </a:r>
            <a:r>
              <a:rPr lang="en-US" altLang="ko-KR" dirty="0"/>
              <a:t>TOP5 </a:t>
            </a:r>
            <a:r>
              <a:rPr lang="ko-KR" altLang="en-US" dirty="0"/>
              <a:t>시각화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D77C9C-7909-4F89-9C45-EF781BD17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130" y="2120901"/>
            <a:ext cx="7592009" cy="40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6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데이터 감성분석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D33BD-00B2-4896-A3B5-3685ADC71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1"/>
            <a:ext cx="9082418" cy="930210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ko-KR" altLang="en-US" dirty="0"/>
              <a:t>감성분석 결과 시각화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부정 점수 </a:t>
            </a:r>
            <a:r>
              <a:rPr lang="en-US" altLang="ko-KR" dirty="0"/>
              <a:t>TOP5 </a:t>
            </a:r>
            <a:r>
              <a:rPr lang="ko-KR" altLang="en-US" dirty="0"/>
              <a:t>시각화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D93B09-23FE-439F-8DAC-FC9FA9B3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146" y="2006303"/>
            <a:ext cx="6832534" cy="39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4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A5F7-DA59-4E60-B5C5-F33FF9C36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분석을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해야하는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이유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데이터 수집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감성분석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</a:rPr>
              <a:t>제주도 맛집 시각화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결론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B1AF6-E97B-4CF9-A17A-0B532C21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33" y="1910861"/>
            <a:ext cx="6051467" cy="26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2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제주도 맛집 시각화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A5F7-DA59-4E60-B5C5-F33FF9C36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16015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상권 분석을 위해 필요한 데이터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“</a:t>
            </a:r>
            <a:r>
              <a:rPr lang="ko-KR" altLang="en-US" sz="1400" dirty="0" err="1">
                <a:solidFill>
                  <a:schemeClr val="tx1"/>
                </a:solidFill>
              </a:rPr>
              <a:t>읍면동</a:t>
            </a:r>
            <a:r>
              <a:rPr lang="en-US" altLang="ko-KR" sz="1400" dirty="0">
                <a:solidFill>
                  <a:schemeClr val="tx1"/>
                </a:solidFill>
              </a:rPr>
              <a:t>”</a:t>
            </a:r>
            <a:r>
              <a:rPr lang="ko-KR" altLang="en-US" sz="1400" dirty="0">
                <a:solidFill>
                  <a:schemeClr val="tx1"/>
                </a:solidFill>
              </a:rPr>
              <a:t> 및 </a:t>
            </a:r>
            <a:r>
              <a:rPr lang="en-US" altLang="ko-KR" sz="1400" dirty="0">
                <a:solidFill>
                  <a:schemeClr val="tx1"/>
                </a:solidFill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</a:rPr>
              <a:t>리</a:t>
            </a:r>
            <a:r>
              <a:rPr lang="en-US" altLang="ko-KR" sz="1400" dirty="0">
                <a:solidFill>
                  <a:schemeClr val="tx1"/>
                </a:solidFill>
              </a:rPr>
              <a:t>”</a:t>
            </a:r>
            <a:r>
              <a:rPr lang="ko-KR" altLang="en-US" sz="1400" dirty="0">
                <a:solidFill>
                  <a:schemeClr val="tx1"/>
                </a:solidFill>
              </a:rPr>
              <a:t> 의 </a:t>
            </a:r>
            <a:r>
              <a:rPr lang="en-US" altLang="ko-KR" sz="1400" b="1" dirty="0" err="1">
                <a:solidFill>
                  <a:schemeClr val="tx1"/>
                </a:solidFill>
              </a:rPr>
              <a:t>geojson</a:t>
            </a:r>
            <a:r>
              <a:rPr lang="ko-KR" altLang="en-US" sz="1400" dirty="0">
                <a:solidFill>
                  <a:schemeClr val="tx1"/>
                </a:solidFill>
              </a:rPr>
              <a:t> 파일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우리나라의 지도데이터는 </a:t>
            </a:r>
            <a:r>
              <a:rPr lang="en-US" altLang="ko-KR" sz="1400" dirty="0">
                <a:solidFill>
                  <a:schemeClr val="tx1"/>
                </a:solidFill>
              </a:rPr>
              <a:t>SHP</a:t>
            </a:r>
            <a:r>
              <a:rPr lang="ko-KR" altLang="en-US" sz="1400" dirty="0">
                <a:solidFill>
                  <a:schemeClr val="tx1"/>
                </a:solidFill>
              </a:rPr>
              <a:t>형식으로 제공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QGIS</a:t>
            </a:r>
            <a:r>
              <a:rPr lang="ko-KR" altLang="en-US" sz="1400" dirty="0">
                <a:solidFill>
                  <a:schemeClr val="tx1"/>
                </a:solidFill>
              </a:rPr>
              <a:t> 응용 프로그램을 사용하여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SHP</a:t>
            </a:r>
            <a:r>
              <a:rPr lang="ko-KR" altLang="en-US" sz="1400" dirty="0">
                <a:solidFill>
                  <a:schemeClr val="tx1"/>
                </a:solidFill>
              </a:rPr>
              <a:t>파일 레이어 형식 변환 및 </a:t>
            </a:r>
            <a:r>
              <a:rPr lang="en-US" altLang="ko-KR" sz="1400" dirty="0">
                <a:solidFill>
                  <a:schemeClr val="tx1"/>
                </a:solidFill>
              </a:rPr>
              <a:t>”</a:t>
            </a:r>
            <a:r>
              <a:rPr lang="en-US" altLang="ko-KR" sz="1400" dirty="0" err="1">
                <a:solidFill>
                  <a:schemeClr val="tx1"/>
                </a:solidFill>
              </a:rPr>
              <a:t>mapshaper</a:t>
            </a:r>
            <a:r>
              <a:rPr lang="en-US" altLang="ko-KR" sz="1400" dirty="0">
                <a:solidFill>
                  <a:schemeClr val="tx1"/>
                </a:solidFill>
              </a:rPr>
              <a:t>”</a:t>
            </a:r>
            <a:r>
              <a:rPr lang="ko-KR" altLang="en-US" sz="1400" dirty="0" err="1">
                <a:solidFill>
                  <a:schemeClr val="tx1"/>
                </a:solidFill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</a:rPr>
              <a:t> 통해 </a:t>
            </a:r>
            <a:r>
              <a:rPr lang="en-US" altLang="ko-KR" sz="1400" dirty="0" err="1">
                <a:solidFill>
                  <a:schemeClr val="tx1"/>
                </a:solidFill>
              </a:rPr>
              <a:t>geojson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파일 생성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1A3B3-042A-B34E-B8EC-A6A726B8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86" y="2996119"/>
            <a:ext cx="749334" cy="7441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ECDA48-7B61-4547-9CD4-9B0F8537A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504" y="286603"/>
            <a:ext cx="4639735" cy="5637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11CC47-46F3-424C-9E4C-83EEDFF75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30" y="4363106"/>
            <a:ext cx="3850856" cy="1993585"/>
          </a:xfrm>
          <a:prstGeom prst="rect">
            <a:avLst/>
          </a:prstGeom>
        </p:spPr>
      </p:pic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1047CF76-6FA5-4D4F-A457-F8872E27E0A7}"/>
              </a:ext>
            </a:extLst>
          </p:cNvPr>
          <p:cNvSpPr/>
          <p:nvPr/>
        </p:nvSpPr>
        <p:spPr>
          <a:xfrm rot="16200000">
            <a:off x="5795767" y="3203317"/>
            <a:ext cx="333863" cy="451364"/>
          </a:xfrm>
          <a:prstGeom prst="downArrow">
            <a:avLst>
              <a:gd name="adj1" fmla="val 22805"/>
              <a:gd name="adj2" fmla="val 5777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F5B0BAC7-969B-1F4A-97B4-6245AB3EB7EA}"/>
              </a:ext>
            </a:extLst>
          </p:cNvPr>
          <p:cNvSpPr/>
          <p:nvPr/>
        </p:nvSpPr>
        <p:spPr>
          <a:xfrm rot="16200000">
            <a:off x="7465685" y="3203316"/>
            <a:ext cx="333863" cy="451364"/>
          </a:xfrm>
          <a:prstGeom prst="downArrow">
            <a:avLst>
              <a:gd name="adj1" fmla="val 22805"/>
              <a:gd name="adj2" fmla="val 5777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F7EF3B2E-0CD8-1842-A1B3-84CA9E1B5910}"/>
              </a:ext>
            </a:extLst>
          </p:cNvPr>
          <p:cNvSpPr/>
          <p:nvPr/>
        </p:nvSpPr>
        <p:spPr>
          <a:xfrm rot="3664495">
            <a:off x="6543870" y="4258296"/>
            <a:ext cx="390902" cy="1068607"/>
          </a:xfrm>
          <a:prstGeom prst="downArrow">
            <a:avLst>
              <a:gd name="adj1" fmla="val 22805"/>
              <a:gd name="adj2" fmla="val 6453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3051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제주도 맛집 시각화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F3D17D3-11FA-7843-BE13-790C7FB477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99450" y="2290300"/>
            <a:ext cx="7393100" cy="408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24B446-B96A-C744-9B96-E2519C716FF0}"/>
              </a:ext>
            </a:extLst>
          </p:cNvPr>
          <p:cNvSpPr txBox="1"/>
          <p:nvPr/>
        </p:nvSpPr>
        <p:spPr>
          <a:xfrm>
            <a:off x="4532110" y="1954451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</a:rPr>
              <a:t>시각화를 위한 데이터 전처리</a:t>
            </a:r>
            <a:endParaRPr kumimoji="1" lang="ko-Kore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99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제주도 맛집 시각화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66D4B3-6643-2245-A4DE-5F53CA2C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09" y="2565347"/>
            <a:ext cx="4119622" cy="27380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548D8D-26FE-9347-AE1C-E57DDD3FC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162" y="1975390"/>
            <a:ext cx="2392318" cy="3644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AF5C9-512C-1B4E-9744-B8AB26F88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078" y="1916348"/>
            <a:ext cx="2431070" cy="37039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E5FCEAE-7096-D147-8BF6-A44DF483F81F}"/>
              </a:ext>
            </a:extLst>
          </p:cNvPr>
          <p:cNvSpPr/>
          <p:nvPr/>
        </p:nvSpPr>
        <p:spPr>
          <a:xfrm>
            <a:off x="9315656" y="2248499"/>
            <a:ext cx="139265" cy="337179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85875B-DFE1-EF4E-BC86-845B8ED44220}"/>
              </a:ext>
            </a:extLst>
          </p:cNvPr>
          <p:cNvSpPr/>
          <p:nvPr/>
        </p:nvSpPr>
        <p:spPr>
          <a:xfrm>
            <a:off x="10570723" y="1922928"/>
            <a:ext cx="198133" cy="3255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0D7862-F671-8C4B-B8C6-CE7FE3270DC8}"/>
              </a:ext>
            </a:extLst>
          </p:cNvPr>
          <p:cNvSpPr txBox="1"/>
          <p:nvPr/>
        </p:nvSpPr>
        <p:spPr>
          <a:xfrm>
            <a:off x="5525078" y="5672751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읍면동</a:t>
            </a:r>
            <a:r>
              <a:rPr kumimoji="1" lang="ko-KR" altLang="en-US" dirty="0"/>
              <a:t> 평균 거래금액</a:t>
            </a:r>
            <a:endParaRPr kumimoji="1" lang="en-US" altLang="ko-KR" dirty="0"/>
          </a:p>
          <a:p>
            <a:r>
              <a:rPr kumimoji="1" lang="ko-KR" altLang="en-US" dirty="0"/>
              <a:t>차트 길이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52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50B36-C50D-8A4B-8295-CFA6483290F7}"/>
              </a:ext>
            </a:extLst>
          </p:cNvPr>
          <p:cNvSpPr txBox="1"/>
          <p:nvPr/>
        </p:nvSpPr>
        <p:spPr>
          <a:xfrm>
            <a:off x="8380162" y="5672751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리</a:t>
            </a:r>
            <a:r>
              <a:rPr kumimoji="1" lang="ko-KR" altLang="en-US" dirty="0"/>
              <a:t> 평균 거래금액</a:t>
            </a:r>
            <a:endParaRPr kumimoji="1" lang="en-US" altLang="ko-KR" dirty="0"/>
          </a:p>
          <a:p>
            <a:r>
              <a:rPr kumimoji="1" lang="ko-KR" altLang="en-US" dirty="0"/>
              <a:t>차트 길이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48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6D59EF-A0CD-C546-A7C3-AF9EA5FF8596}"/>
              </a:ext>
            </a:extLst>
          </p:cNvPr>
          <p:cNvSpPr/>
          <p:nvPr/>
        </p:nvSpPr>
        <p:spPr>
          <a:xfrm>
            <a:off x="1193180" y="5672751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전처리 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):</a:t>
            </a:r>
            <a:r>
              <a:rPr lang="ko-KR" altLang="en-US" dirty="0"/>
              <a:t> 대한민국 행정구역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60143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제주도 맛집 시각화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DA4D209-D5BA-734B-8E96-7012C8D575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226156"/>
            <a:ext cx="4943462" cy="3069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CF441F-B8B6-7441-9084-536A82CA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60" y="2226156"/>
            <a:ext cx="4943460" cy="30694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840D689-EF3B-FF49-8D90-6559C7D0E93D}"/>
              </a:ext>
            </a:extLst>
          </p:cNvPr>
          <p:cNvSpPr/>
          <p:nvPr/>
        </p:nvSpPr>
        <p:spPr>
          <a:xfrm>
            <a:off x="3130429" y="492629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dirty="0"/>
              <a:t>읍면동</a:t>
            </a:r>
            <a:endParaRPr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BF8D0F-D7F8-1C4D-9B31-D6354E4B74FB}"/>
              </a:ext>
            </a:extLst>
          </p:cNvPr>
          <p:cNvSpPr/>
          <p:nvPr/>
        </p:nvSpPr>
        <p:spPr>
          <a:xfrm>
            <a:off x="8415241" y="49262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dirty="0"/>
              <a:t>리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31CB-E3FE-5243-87BA-A0A858ECAAD7}"/>
              </a:ext>
            </a:extLst>
          </p:cNvPr>
          <p:cNvSpPr txBox="1"/>
          <p:nvPr/>
        </p:nvSpPr>
        <p:spPr>
          <a:xfrm>
            <a:off x="4157007" y="5348403"/>
            <a:ext cx="3877985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u="sng" dirty="0"/>
              <a:t>평균</a:t>
            </a:r>
            <a:r>
              <a:rPr kumimoji="1" lang="ko-KR" altLang="en-US" u="sng" dirty="0"/>
              <a:t> 거래가격이 높을수록 </a:t>
            </a:r>
            <a:r>
              <a:rPr kumimoji="1" lang="ko-KR" altLang="en-US" dirty="0"/>
              <a:t>색이 </a:t>
            </a:r>
            <a:r>
              <a:rPr kumimoji="1" lang="ko-KR" altLang="en-US" b="1" dirty="0"/>
              <a:t>진함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ko-Kore-KR" altLang="en-US" dirty="0"/>
              <a:t>데이터가</a:t>
            </a:r>
            <a:r>
              <a:rPr kumimoji="1" lang="ko-KR" altLang="en-US" dirty="0"/>
              <a:t> 없는 구역은 </a:t>
            </a:r>
            <a:r>
              <a:rPr kumimoji="1" lang="ko-KR" altLang="en-US" b="1" dirty="0"/>
              <a:t>검정색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12" name="그래픽 11" descr="3D 유리">
            <a:extLst>
              <a:ext uri="{FF2B5EF4-FFF2-40B4-BE49-F238E27FC236}">
                <a16:creationId xmlns:a16="http://schemas.microsoft.com/office/drawing/2014/main" id="{E92ACCE8-5F56-3747-9306-119848E2F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135" y="809952"/>
            <a:ext cx="1044872" cy="10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71ED7F5-DA84-42FD-A56C-E4D019B8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33" y="1910861"/>
            <a:ext cx="6051467" cy="269630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A5F7-DA59-4E60-B5C5-F33FF9C36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7760970" cy="3748193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</a:rPr>
              <a:t>제주도 맛집 분석을 </a:t>
            </a:r>
            <a:r>
              <a:rPr lang="ko-KR" altLang="en-US" sz="2400" dirty="0" err="1">
                <a:solidFill>
                  <a:schemeClr val="tx1"/>
                </a:solidFill>
              </a:rPr>
              <a:t>해야하는</a:t>
            </a:r>
            <a:r>
              <a:rPr lang="ko-KR" altLang="en-US" sz="2400" dirty="0">
                <a:solidFill>
                  <a:schemeClr val="tx1"/>
                </a:solidFill>
              </a:rPr>
              <a:t> 이유</a:t>
            </a:r>
            <a:r>
              <a:rPr lang="en-US" altLang="ko-KR" sz="24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데이터 수집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감성분석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시각화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결론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783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제주도 맛집 시각화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AA2FCF-6CCC-5845-B380-3B1C44AC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10116"/>
            <a:ext cx="4707082" cy="27043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47A86E-38DC-9B41-9DDD-9A0E48CC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0115"/>
            <a:ext cx="4707082" cy="2704324"/>
          </a:xfrm>
          <a:prstGeom prst="rect">
            <a:avLst/>
          </a:prstGeom>
        </p:spPr>
      </p:pic>
      <p:pic>
        <p:nvPicPr>
          <p:cNvPr id="6" name="그래픽 5" descr="두 번 탭 제스처">
            <a:extLst>
              <a:ext uri="{FF2B5EF4-FFF2-40B4-BE49-F238E27FC236}">
                <a16:creationId xmlns:a16="http://schemas.microsoft.com/office/drawing/2014/main" id="{230645BE-23AD-5443-9057-AC422E0D0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7162" y="3271118"/>
            <a:ext cx="914400" cy="914400"/>
          </a:xfrm>
          <a:prstGeom prst="rect">
            <a:avLst/>
          </a:prstGeom>
        </p:spPr>
      </p:pic>
      <p:pic>
        <p:nvPicPr>
          <p:cNvPr id="7" name="그래픽 6" descr="두 번 탭 제스처">
            <a:extLst>
              <a:ext uri="{FF2B5EF4-FFF2-40B4-BE49-F238E27FC236}">
                <a16:creationId xmlns:a16="http://schemas.microsoft.com/office/drawing/2014/main" id="{3B74AEE9-E1CE-E74B-8775-AE6540228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5882" y="3271118"/>
            <a:ext cx="914400" cy="9144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9605D65-DEBD-194B-9905-9AA678C2430A}"/>
              </a:ext>
            </a:extLst>
          </p:cNvPr>
          <p:cNvSpPr/>
          <p:nvPr/>
        </p:nvSpPr>
        <p:spPr>
          <a:xfrm>
            <a:off x="5033221" y="2017154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레이어를 통한 시각화 및 그룹화</a:t>
            </a:r>
            <a:endParaRPr lang="ko-Kore-KR" altLang="en-US" dirty="0"/>
          </a:p>
        </p:txBody>
      </p:sp>
      <p:pic>
        <p:nvPicPr>
          <p:cNvPr id="8" name="그래픽 7" descr="3D 유리">
            <a:extLst>
              <a:ext uri="{FF2B5EF4-FFF2-40B4-BE49-F238E27FC236}">
                <a16:creationId xmlns:a16="http://schemas.microsoft.com/office/drawing/2014/main" id="{AD26473C-2401-464B-A223-9E87D6B93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4135" y="809952"/>
            <a:ext cx="1044872" cy="10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6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제주도 맛집 시각화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2B323C-8E04-5542-B1FC-FE685A96B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15466"/>
            <a:ext cx="4936003" cy="28358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72AC8F-5860-B944-BFCB-0082CE046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23" y="2615466"/>
            <a:ext cx="4936003" cy="2835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5EFD1D-A3DF-CA44-85F6-C021E3F8A8C0}"/>
              </a:ext>
            </a:extLst>
          </p:cNvPr>
          <p:cNvSpPr txBox="1"/>
          <p:nvPr/>
        </p:nvSpPr>
        <p:spPr>
          <a:xfrm>
            <a:off x="3435656" y="5742673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어느지역에</a:t>
            </a:r>
            <a:r>
              <a:rPr kumimoji="1" lang="ko-KR" altLang="en-US" dirty="0"/>
              <a:t> 몇개의 맛집이 분포하는지 한눈에 파악</a:t>
            </a:r>
            <a:endParaRPr kumimoji="1" lang="ko-Kore-KR" altLang="en-US" dirty="0"/>
          </a:p>
        </p:txBody>
      </p:sp>
      <p:pic>
        <p:nvPicPr>
          <p:cNvPr id="10" name="그래픽 9" descr="확인 표시">
            <a:extLst>
              <a:ext uri="{FF2B5EF4-FFF2-40B4-BE49-F238E27FC236}">
                <a16:creationId xmlns:a16="http://schemas.microsoft.com/office/drawing/2014/main" id="{609ECC87-F303-2447-B84C-F961A61F9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343" y="5563786"/>
            <a:ext cx="548219" cy="5482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189159-18F8-AB45-84F0-530CB0F7005B}"/>
              </a:ext>
            </a:extLst>
          </p:cNvPr>
          <p:cNvSpPr/>
          <p:nvPr/>
        </p:nvSpPr>
        <p:spPr>
          <a:xfrm>
            <a:off x="1097280" y="2100453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마커</a:t>
            </a:r>
            <a:r>
              <a:rPr lang="ko-KR" altLang="en-US" dirty="0"/>
              <a:t> 클러스터를 통한 시각화</a:t>
            </a:r>
            <a:endParaRPr lang="ko-Kore-KR" altLang="en-US" dirty="0"/>
          </a:p>
        </p:txBody>
      </p:sp>
      <p:pic>
        <p:nvPicPr>
          <p:cNvPr id="9" name="그래픽 8" descr="3D 유리">
            <a:extLst>
              <a:ext uri="{FF2B5EF4-FFF2-40B4-BE49-F238E27FC236}">
                <a16:creationId xmlns:a16="http://schemas.microsoft.com/office/drawing/2014/main" id="{FD8CB60C-39DE-3449-B78D-FD7533996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4135" y="809952"/>
            <a:ext cx="1044872" cy="10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34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제주도 맛집 시각화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030F22-A7BE-EB4D-AF1D-9C8CFF83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485" y="2539980"/>
            <a:ext cx="6524667" cy="37485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F86E40-0C40-F845-AC39-1FA9885A3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90"/>
          <a:stretch/>
        </p:blipFill>
        <p:spPr>
          <a:xfrm>
            <a:off x="1394153" y="2539979"/>
            <a:ext cx="2349060" cy="3748568"/>
          </a:xfrm>
          <a:prstGeom prst="rect">
            <a:avLst/>
          </a:prstGeom>
        </p:spPr>
      </p:pic>
      <p:pic>
        <p:nvPicPr>
          <p:cNvPr id="6" name="그래픽 5" descr="잡기 제스처">
            <a:extLst>
              <a:ext uri="{FF2B5EF4-FFF2-40B4-BE49-F238E27FC236}">
                <a16:creationId xmlns:a16="http://schemas.microsoft.com/office/drawing/2014/main" id="{448FE04A-F9A2-7948-91EC-E44D15AC1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5981" y="4951484"/>
            <a:ext cx="783928" cy="783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1D599-F8F7-DA41-ACA5-69ABFE6D2E6F}"/>
              </a:ext>
            </a:extLst>
          </p:cNvPr>
          <p:cNvSpPr txBox="1"/>
          <p:nvPr/>
        </p:nvSpPr>
        <p:spPr>
          <a:xfrm>
            <a:off x="1720878" y="555074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click!</a:t>
            </a:r>
            <a:endParaRPr kumimoji="1" lang="ko-Kore-KR" altLang="en-US" dirty="0"/>
          </a:p>
        </p:txBody>
      </p:sp>
      <p:pic>
        <p:nvPicPr>
          <p:cNvPr id="9" name="그래픽 8" descr="마법 지팡이 자동">
            <a:extLst>
              <a:ext uri="{FF2B5EF4-FFF2-40B4-BE49-F238E27FC236}">
                <a16:creationId xmlns:a16="http://schemas.microsoft.com/office/drawing/2014/main" id="{7E0163C9-2A4A-7E46-A01E-4BF254C69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9804" y="4951484"/>
            <a:ext cx="557521" cy="557521"/>
          </a:xfrm>
          <a:prstGeom prst="rect">
            <a:avLst/>
          </a:prstGeom>
        </p:spPr>
      </p:pic>
      <p:pic>
        <p:nvPicPr>
          <p:cNvPr id="11" name="그래픽 10" descr="UI UX">
            <a:extLst>
              <a:ext uri="{FF2B5EF4-FFF2-40B4-BE49-F238E27FC236}">
                <a16:creationId xmlns:a16="http://schemas.microsoft.com/office/drawing/2014/main" id="{5E3C87FD-A3E5-BA41-A340-42E199B18D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4078" y="1906516"/>
            <a:ext cx="670044" cy="6700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03C455E-B8D7-244B-8C06-35D34AC52D81}"/>
              </a:ext>
            </a:extLst>
          </p:cNvPr>
          <p:cNvSpPr/>
          <p:nvPr/>
        </p:nvSpPr>
        <p:spPr>
          <a:xfrm>
            <a:off x="3175160" y="2056872"/>
            <a:ext cx="2297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팝업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ko-KR" altLang="en-US" dirty="0" err="1"/>
              <a:t>툴팁</a:t>
            </a:r>
            <a:r>
              <a:rPr lang="ko-KR" altLang="en-US" dirty="0"/>
              <a:t> 시각화</a:t>
            </a:r>
            <a:endParaRPr lang="ko-Kore-KR" altLang="en-US" dirty="0"/>
          </a:p>
        </p:txBody>
      </p:sp>
      <p:pic>
        <p:nvPicPr>
          <p:cNvPr id="12" name="그래픽 11" descr="말풍선">
            <a:extLst>
              <a:ext uri="{FF2B5EF4-FFF2-40B4-BE49-F238E27FC236}">
                <a16:creationId xmlns:a16="http://schemas.microsoft.com/office/drawing/2014/main" id="{227FEB87-F5FD-454F-952E-77BD1AE580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1244" y="1934694"/>
            <a:ext cx="641866" cy="641866"/>
          </a:xfrm>
          <a:prstGeom prst="rect">
            <a:avLst/>
          </a:prstGeom>
        </p:spPr>
      </p:pic>
      <p:pic>
        <p:nvPicPr>
          <p:cNvPr id="13" name="그래픽 12" descr="3D 유리">
            <a:extLst>
              <a:ext uri="{FF2B5EF4-FFF2-40B4-BE49-F238E27FC236}">
                <a16:creationId xmlns:a16="http://schemas.microsoft.com/office/drawing/2014/main" id="{F7AD890C-8393-B447-9EF5-95B689FE5C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84135" y="809952"/>
            <a:ext cx="1044872" cy="10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제주도 맛집 시각화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88F5CD-4726-FF40-875C-AF2344863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8" t="33628" r="5531" b="3803"/>
          <a:stretch/>
        </p:blipFill>
        <p:spPr>
          <a:xfrm>
            <a:off x="9182259" y="2976663"/>
            <a:ext cx="2347609" cy="23470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1BAD7B-DE69-F04A-8A1D-CDCB547BD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31382" r="15960" b="4999"/>
          <a:stretch/>
        </p:blipFill>
        <p:spPr>
          <a:xfrm>
            <a:off x="6621617" y="2976663"/>
            <a:ext cx="2249035" cy="23865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CFD1A0-9FCD-1D4F-909E-3E5AB449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9" y="2590529"/>
            <a:ext cx="5651121" cy="3300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EAE6D-2F7E-3B49-BB7E-EC3CECF6865D}"/>
              </a:ext>
            </a:extLst>
          </p:cNvPr>
          <p:cNvSpPr txBox="1"/>
          <p:nvPr/>
        </p:nvSpPr>
        <p:spPr>
          <a:xfrm>
            <a:off x="1514271" y="2101174"/>
            <a:ext cx="367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235B5"/>
                </a:solidFill>
              </a:rPr>
              <a:t>감성점수</a:t>
            </a:r>
            <a:r>
              <a:rPr kumimoji="1" lang="ko-KR" altLang="en-US" dirty="0"/>
              <a:t> 및 </a:t>
            </a:r>
            <a:r>
              <a:rPr kumimoji="1" lang="ko-KR" altLang="en-US" dirty="0">
                <a:solidFill>
                  <a:srgbClr val="C00000"/>
                </a:solidFill>
              </a:rPr>
              <a:t>맛집</a:t>
            </a:r>
            <a:r>
              <a:rPr kumimoji="1" lang="ko-KR" altLang="en-US" dirty="0"/>
              <a:t> 데이터 시각화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57E52-2D19-C540-A7D1-803FE7B7B471}"/>
              </a:ext>
            </a:extLst>
          </p:cNvPr>
          <p:cNvSpPr txBox="1"/>
          <p:nvPr/>
        </p:nvSpPr>
        <p:spPr>
          <a:xfrm>
            <a:off x="6858462" y="2101174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7030A0"/>
                </a:solidFill>
              </a:rPr>
              <a:t>읍면동</a:t>
            </a:r>
            <a:r>
              <a:rPr kumimoji="1" lang="en-US" altLang="ko-Kore-KR" dirty="0"/>
              <a:t>/</a:t>
            </a:r>
            <a:r>
              <a:rPr kumimoji="1" lang="ko-KR" altLang="en-US" dirty="0">
                <a:solidFill>
                  <a:srgbClr val="00B0F0"/>
                </a:solidFill>
              </a:rPr>
              <a:t>리</a:t>
            </a:r>
            <a:r>
              <a:rPr kumimoji="1" lang="ko-KR" altLang="en-US" dirty="0"/>
              <a:t> 거래금액 내림차순 정렬</a:t>
            </a:r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E2FEA4D-06D3-5349-8BE9-31022F3F77B7}"/>
              </a:ext>
            </a:extLst>
          </p:cNvPr>
          <p:cNvCxnSpPr>
            <a:cxnSpLocks/>
          </p:cNvCxnSpPr>
          <p:nvPr/>
        </p:nvCxnSpPr>
        <p:spPr>
          <a:xfrm>
            <a:off x="6310009" y="2101174"/>
            <a:ext cx="0" cy="4137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" descr="3D 유리">
            <a:extLst>
              <a:ext uri="{FF2B5EF4-FFF2-40B4-BE49-F238E27FC236}">
                <a16:creationId xmlns:a16="http://schemas.microsoft.com/office/drawing/2014/main" id="{3185F06C-5B54-F54C-848E-D35D2DCD1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135" y="809952"/>
            <a:ext cx="1044872" cy="10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85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A5F7-DA59-4E60-B5C5-F33FF9C36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분석을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해야하는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이유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데이터 수집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감성분석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시각화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5. </a:t>
            </a:r>
            <a:r>
              <a:rPr lang="ko-KR" altLang="en-US" sz="2400" dirty="0">
                <a:solidFill>
                  <a:schemeClr val="tx1"/>
                </a:solidFill>
              </a:rPr>
              <a:t>결론</a:t>
            </a:r>
            <a:endParaRPr lang="en-US" altLang="ko-KR" sz="2400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381B0A-5505-40FC-9FD2-A63C8ED65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33" y="1910861"/>
            <a:ext cx="6051467" cy="26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53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결론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A5F7-DA59-4E60-B5C5-F33FF9C36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9870" y="2091403"/>
            <a:ext cx="9975809" cy="429956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본 프로젝트는 맛집을 찾는데 </a:t>
            </a:r>
            <a:r>
              <a:rPr lang="ko-KR" altLang="en-US" dirty="0">
                <a:solidFill>
                  <a:srgbClr val="FF0000"/>
                </a:solidFill>
              </a:rPr>
              <a:t>광고</a:t>
            </a:r>
            <a:r>
              <a:rPr lang="ko-KR" altLang="en-US" dirty="0"/>
              <a:t>가 너무 많아 소위 </a:t>
            </a:r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진짜 맛집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/>
              <a:t>을 찾는데 어려움을 겪어 진행하게 되었습니다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따라서 우리는 맛집 검색을 통해 제주도에 위치한 맛집들을 평가하는 </a:t>
            </a:r>
            <a:r>
              <a:rPr lang="ko-KR" altLang="en-US" dirty="0">
                <a:solidFill>
                  <a:srgbClr val="2A0DFF"/>
                </a:solidFill>
              </a:rPr>
              <a:t>데이터</a:t>
            </a:r>
            <a:r>
              <a:rPr lang="ko-KR" altLang="en-US" dirty="0"/>
              <a:t>들을 긁어 모았고</a:t>
            </a:r>
            <a:r>
              <a:rPr lang="en-US" altLang="ko-KR" dirty="0"/>
              <a:t>, </a:t>
            </a:r>
            <a:r>
              <a:rPr lang="ko-KR" altLang="en-US" dirty="0"/>
              <a:t>이를 바탕으로 </a:t>
            </a:r>
            <a:r>
              <a:rPr lang="ko-KR" altLang="en-US" dirty="0">
                <a:solidFill>
                  <a:srgbClr val="2A0DFF"/>
                </a:solidFill>
              </a:rPr>
              <a:t>광고를 걸러낼 수 있는 사전</a:t>
            </a:r>
            <a:r>
              <a:rPr lang="ko-KR" altLang="en-US" dirty="0"/>
              <a:t>을 만들었습니다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본 프로젝트의 산출물을 이용하는 이용자의 편의성을 위해서 제주도 행정구역에 맛집의 위치를 </a:t>
            </a:r>
            <a:r>
              <a:rPr lang="ko-KR" altLang="en-US" dirty="0">
                <a:solidFill>
                  <a:srgbClr val="2A0DFF"/>
                </a:solidFill>
              </a:rPr>
              <a:t>시각화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우리가 </a:t>
            </a:r>
            <a:r>
              <a:rPr lang="ko-KR" altLang="en-US" dirty="0">
                <a:solidFill>
                  <a:srgbClr val="2A0DFF"/>
                </a:solidFill>
              </a:rPr>
              <a:t>분석한 정보</a:t>
            </a:r>
            <a:r>
              <a:rPr lang="ko-KR" altLang="en-US" dirty="0"/>
              <a:t>들을 한 눈에 들어오도록 넣었습니다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결과적으로 본 산출물을 활용하는 이용자에게 제주도 맛집에 대해 </a:t>
            </a:r>
            <a:r>
              <a:rPr lang="ko-KR" altLang="en-US" dirty="0">
                <a:solidFill>
                  <a:srgbClr val="2A0DFF"/>
                </a:solidFill>
              </a:rPr>
              <a:t>객관적인 평가</a:t>
            </a:r>
            <a:r>
              <a:rPr lang="ko-KR" altLang="en-US" dirty="0"/>
              <a:t>를 도울 수 있다고 생각합니다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1802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결론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A5F7-DA59-4E60-B5C5-F33FF9C36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5290" y="2504439"/>
            <a:ext cx="10000390" cy="372921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데이터 다양화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 err="1"/>
              <a:t>제주도뿐만</a:t>
            </a:r>
            <a:r>
              <a:rPr lang="ko-KR" altLang="en-US" sz="1600" dirty="0"/>
              <a:t> 아니라 수도권으로 영역 확장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현존하는 모든 맛집 플랫폼 데이터 수집</a:t>
            </a:r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감성 사전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리뷰들이 광고일 확률 분석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카테고리 별 단어들의 연관성 분석</a:t>
            </a:r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제주도 맛집 시각화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상권 분석</a:t>
            </a:r>
            <a:r>
              <a:rPr lang="en-US" altLang="ko-KR" sz="1600" dirty="0"/>
              <a:t>(</a:t>
            </a:r>
            <a:r>
              <a:rPr lang="ko-KR" altLang="en-US" sz="1600" dirty="0"/>
              <a:t>유동인구</a:t>
            </a:r>
            <a:r>
              <a:rPr lang="en-US" altLang="ko-KR" sz="1600" dirty="0"/>
              <a:t>, </a:t>
            </a:r>
            <a:r>
              <a:rPr lang="ko-KR" altLang="en-US" sz="1600" dirty="0"/>
              <a:t>교통수단</a:t>
            </a:r>
            <a:r>
              <a:rPr lang="en-US" altLang="ko-KR" sz="1600" dirty="0"/>
              <a:t>) </a:t>
            </a:r>
            <a:r>
              <a:rPr lang="ko-KR" altLang="en-US" sz="1600" dirty="0"/>
              <a:t>추가</a:t>
            </a:r>
            <a:endParaRPr lang="en-US" altLang="ko-KR" sz="16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B93D099-C8B1-4619-864F-7AD6E82A0278}"/>
              </a:ext>
            </a:extLst>
          </p:cNvPr>
          <p:cNvSpPr txBox="1">
            <a:spLocks/>
          </p:cNvSpPr>
          <p:nvPr/>
        </p:nvSpPr>
        <p:spPr>
          <a:xfrm>
            <a:off x="1097280" y="1827898"/>
            <a:ext cx="2897436" cy="586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&lt;</a:t>
            </a:r>
            <a:r>
              <a:rPr lang="ko-KR" altLang="en-US" sz="2400" dirty="0">
                <a:solidFill>
                  <a:schemeClr val="tx1"/>
                </a:solidFill>
              </a:rPr>
              <a:t>향후 계획</a:t>
            </a:r>
            <a:r>
              <a:rPr lang="en-US" altLang="ko-KR" sz="2400" dirty="0">
                <a:solidFill>
                  <a:schemeClr val="tx1"/>
                </a:solidFill>
              </a:rPr>
              <a:t> V2&gt;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0A929-0EB6-4EAF-BAB1-74DE0CC16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533" y="1910861"/>
            <a:ext cx="6051467" cy="26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90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결론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A5F7-DA59-4E60-B5C5-F33FF9C36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526" y="2842184"/>
            <a:ext cx="10000390" cy="372921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다음 블로그 기준 전체 게시글 중 광고가 들어있는 비율</a:t>
            </a:r>
            <a:r>
              <a:rPr lang="en-US" altLang="ko-KR" sz="1600" dirty="0"/>
              <a:t>:</a:t>
            </a:r>
          </a:p>
          <a:p>
            <a:r>
              <a:rPr lang="ko-KR" altLang="en-US" sz="2800" dirty="0"/>
              <a:t>약</a:t>
            </a:r>
            <a:r>
              <a:rPr lang="en-US" altLang="ko-KR" sz="2800" dirty="0"/>
              <a:t> </a:t>
            </a:r>
            <a:r>
              <a:rPr lang="en-US" altLang="ko-KR" sz="2800" b="1" i="0" dirty="0">
                <a:solidFill>
                  <a:srgbClr val="212121"/>
                </a:solidFill>
                <a:effectLst/>
              </a:rPr>
              <a:t>74%</a:t>
            </a:r>
            <a:endParaRPr lang="en-US" altLang="ko-KR" sz="1600" dirty="0"/>
          </a:p>
          <a:p>
            <a:r>
              <a:rPr lang="ko-KR" altLang="en-US" sz="1600" dirty="0"/>
              <a:t>자주 보이는 임의의 단어를 넣어서 전체 게시글 내용과 비교</a:t>
            </a:r>
            <a:r>
              <a:rPr lang="en-US" altLang="ko-KR" sz="1600" dirty="0"/>
              <a:t>!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B93D099-C8B1-4619-864F-7AD6E82A0278}"/>
              </a:ext>
            </a:extLst>
          </p:cNvPr>
          <p:cNvSpPr txBox="1">
            <a:spLocks/>
          </p:cNvSpPr>
          <p:nvPr/>
        </p:nvSpPr>
        <p:spPr>
          <a:xfrm>
            <a:off x="496147" y="1996770"/>
            <a:ext cx="2897436" cy="586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&lt;</a:t>
            </a:r>
            <a:r>
              <a:rPr lang="ko-KR" altLang="en-US" sz="2400" dirty="0">
                <a:solidFill>
                  <a:schemeClr val="tx1"/>
                </a:solidFill>
              </a:rPr>
              <a:t>번외</a:t>
            </a:r>
            <a:r>
              <a:rPr lang="en-US" altLang="ko-KR" sz="2400" dirty="0">
                <a:solidFill>
                  <a:schemeClr val="tx1"/>
                </a:solidFill>
              </a:rPr>
              <a:t>&gt;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0A929-0EB6-4EAF-BAB1-74DE0CC16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533" y="1910861"/>
            <a:ext cx="6051467" cy="2696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874B19-5931-41EE-BF0A-9B9E34DC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26" y="4813385"/>
            <a:ext cx="11686948" cy="5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3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806" y="1664888"/>
            <a:ext cx="7262388" cy="1360536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5200" dirty="0">
                <a:solidFill>
                  <a:schemeClr val="tx1"/>
                </a:solidFill>
                <a:latin typeface="+mn-ea"/>
                <a:ea typeface="+mn-ea"/>
              </a:rPr>
              <a:t>감사합니다</a:t>
            </a:r>
            <a:r>
              <a:rPr lang="en-US" altLang="ko-KR" sz="5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" sz="5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605924"/>
            <a:ext cx="10058400" cy="1689234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4800" dirty="0">
                <a:latin typeface="+mn-ea"/>
                <a:ea typeface="+mn-ea"/>
              </a:rPr>
              <a:t>지금까지</a:t>
            </a:r>
            <a:r>
              <a:rPr lang="ko-KR" altLang="en-US" sz="48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48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제주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4800" dirty="0" err="1">
                <a:solidFill>
                  <a:srgbClr val="2A467E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사다수</a:t>
            </a:r>
            <a:r>
              <a:rPr lang="ko-KR" altLang="en-US" sz="4800" dirty="0" err="1">
                <a:latin typeface="+mn-ea"/>
                <a:ea typeface="+mn-ea"/>
              </a:rPr>
              <a:t>였습니다</a:t>
            </a:r>
            <a:r>
              <a:rPr lang="en-US" altLang="ko-KR" sz="4800" dirty="0">
                <a:latin typeface="+mn-ea"/>
                <a:ea typeface="+mn-ea"/>
              </a:rPr>
              <a:t>.</a:t>
            </a:r>
            <a:endParaRPr lang="en-US" altLang="ko-KR" sz="6000" dirty="0">
              <a:latin typeface="+mn-ea"/>
              <a:ea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0D3550D-9580-4705-B1C7-973141591FB0}"/>
              </a:ext>
            </a:extLst>
          </p:cNvPr>
          <p:cNvGrpSpPr>
            <a:grpSpLocks noChangeAspect="1"/>
          </p:cNvGrpSpPr>
          <p:nvPr/>
        </p:nvGrpSpPr>
        <p:grpSpPr>
          <a:xfrm>
            <a:off x="168875" y="1074813"/>
            <a:ext cx="1227889" cy="4385925"/>
            <a:chOff x="3983645" y="-3710341"/>
            <a:chExt cx="4048116" cy="1445955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578292-ABD9-4018-A786-50ECBACA1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15" r="13905"/>
            <a:stretch/>
          </p:blipFill>
          <p:spPr>
            <a:xfrm>
              <a:off x="3983645" y="-3710341"/>
              <a:ext cx="4048116" cy="1445955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75DFCA2-18B9-456F-A38E-876D8885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0640" y="1125690"/>
              <a:ext cx="2950720" cy="145707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D318F7-4C5E-47A8-B4AD-FFCC97E6A442}"/>
              </a:ext>
            </a:extLst>
          </p:cNvPr>
          <p:cNvGrpSpPr>
            <a:grpSpLocks noChangeAspect="1"/>
          </p:cNvGrpSpPr>
          <p:nvPr/>
        </p:nvGrpSpPr>
        <p:grpSpPr>
          <a:xfrm>
            <a:off x="10857896" y="1074813"/>
            <a:ext cx="1227889" cy="4385925"/>
            <a:chOff x="3983645" y="-3710341"/>
            <a:chExt cx="4048116" cy="1445955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5B4CF0-3747-423A-950C-09EA85DD1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15" r="13905"/>
            <a:stretch/>
          </p:blipFill>
          <p:spPr>
            <a:xfrm>
              <a:off x="3983645" y="-3710341"/>
              <a:ext cx="4048116" cy="1445955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31938BD-37E6-463B-8A09-9591D4976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0640" y="1125690"/>
              <a:ext cx="2950720" cy="1457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151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제주도 맛집을 </a:t>
            </a:r>
            <a:r>
              <a:rPr lang="ko-KR" altLang="en-US" dirty="0" err="1">
                <a:solidFill>
                  <a:schemeClr val="tx1"/>
                </a:solidFill>
              </a:rPr>
              <a:t>분석해야하는</a:t>
            </a:r>
            <a:r>
              <a:rPr lang="ko-KR" altLang="en-US" dirty="0">
                <a:solidFill>
                  <a:schemeClr val="tx1"/>
                </a:solidFill>
              </a:rPr>
              <a:t> 이유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F15FD5D-A143-4353-9F53-6065C9334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85" r="16089"/>
          <a:stretch/>
        </p:blipFill>
        <p:spPr>
          <a:xfrm>
            <a:off x="9820303" y="1907800"/>
            <a:ext cx="2346297" cy="443701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82CAA8C-5D24-4CE6-B624-C8577574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7" y="1907800"/>
            <a:ext cx="2615411" cy="42980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56AF36-EADA-44CB-A28B-EA62613E5835}"/>
              </a:ext>
            </a:extLst>
          </p:cNvPr>
          <p:cNvSpPr/>
          <p:nvPr/>
        </p:nvSpPr>
        <p:spPr>
          <a:xfrm>
            <a:off x="49530" y="2657475"/>
            <a:ext cx="1128713" cy="171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9905BD0-05A9-458B-9A93-868E9F2D590E}"/>
              </a:ext>
            </a:extLst>
          </p:cNvPr>
          <p:cNvSpPr/>
          <p:nvPr/>
        </p:nvSpPr>
        <p:spPr>
          <a:xfrm>
            <a:off x="10130623" y="2089149"/>
            <a:ext cx="1898817" cy="207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00A5CD-C9B2-4CCA-997F-A98A06A78D57}"/>
              </a:ext>
            </a:extLst>
          </p:cNvPr>
          <p:cNvSpPr/>
          <p:nvPr/>
        </p:nvSpPr>
        <p:spPr>
          <a:xfrm>
            <a:off x="10246910" y="5445760"/>
            <a:ext cx="1715937" cy="899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A4C3234-AD30-4B50-8003-A4CD9F492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96" y="1907801"/>
            <a:ext cx="2842712" cy="21181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E49E5389-4431-4EFA-8C1D-289627834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352" y="2111001"/>
            <a:ext cx="2749199" cy="211810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CD4202C1-DBAB-44EA-BE1E-7D7FC372A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195" y="4056826"/>
            <a:ext cx="2861840" cy="226696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E84A563-8698-4C77-A48D-0D98B90241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737"/>
          <a:stretch/>
        </p:blipFill>
        <p:spPr>
          <a:xfrm>
            <a:off x="8420989" y="3060740"/>
            <a:ext cx="1643041" cy="267824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BB1E1868-2C67-4CD5-A2AC-90CCB53C1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352" y="4260026"/>
            <a:ext cx="2749199" cy="1639724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AE54C107-3BDE-4E27-8661-6BF492EA4A49}"/>
              </a:ext>
            </a:extLst>
          </p:cNvPr>
          <p:cNvSpPr/>
          <p:nvPr/>
        </p:nvSpPr>
        <p:spPr>
          <a:xfrm>
            <a:off x="4747988" y="2176819"/>
            <a:ext cx="309192" cy="212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AA2AD7F-32E6-4CAA-8E49-7AA98C54330C}"/>
              </a:ext>
            </a:extLst>
          </p:cNvPr>
          <p:cNvSpPr/>
          <p:nvPr/>
        </p:nvSpPr>
        <p:spPr>
          <a:xfrm>
            <a:off x="4609540" y="4373919"/>
            <a:ext cx="309192" cy="212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F863422-7EA6-4621-B68C-3821D877733C}"/>
              </a:ext>
            </a:extLst>
          </p:cNvPr>
          <p:cNvSpPr/>
          <p:nvPr/>
        </p:nvSpPr>
        <p:spPr>
          <a:xfrm>
            <a:off x="7471701" y="2423777"/>
            <a:ext cx="309192" cy="212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D94716D-11EF-4D61-9DBD-3CFC62DEA3B0}"/>
              </a:ext>
            </a:extLst>
          </p:cNvPr>
          <p:cNvSpPr/>
          <p:nvPr/>
        </p:nvSpPr>
        <p:spPr>
          <a:xfrm>
            <a:off x="7180276" y="4813568"/>
            <a:ext cx="1119173" cy="212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A51C70-2175-42FA-B724-F115F414CA94}"/>
              </a:ext>
            </a:extLst>
          </p:cNvPr>
          <p:cNvSpPr/>
          <p:nvPr/>
        </p:nvSpPr>
        <p:spPr>
          <a:xfrm>
            <a:off x="8718614" y="4344651"/>
            <a:ext cx="948095" cy="948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8676F4-7457-417E-81A0-14437C186975}"/>
              </a:ext>
            </a:extLst>
          </p:cNvPr>
          <p:cNvSpPr txBox="1"/>
          <p:nvPr/>
        </p:nvSpPr>
        <p:spPr>
          <a:xfrm rot="20625316">
            <a:off x="1632271" y="3181357"/>
            <a:ext cx="4789777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+mn-ea"/>
              </a:rPr>
              <a:t>제주도 맛집을 찾는데 광고가 너무 많다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1EC2D5E3-0B27-4AFA-BB41-04424BBF4B5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5" t="53667" r="40239"/>
          <a:stretch/>
        </p:blipFill>
        <p:spPr>
          <a:xfrm>
            <a:off x="8440701" y="2276754"/>
            <a:ext cx="1643041" cy="80467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99D314CA-2CAA-453A-9EAF-2205282C8068}"/>
              </a:ext>
            </a:extLst>
          </p:cNvPr>
          <p:cNvSpPr txBox="1"/>
          <p:nvPr/>
        </p:nvSpPr>
        <p:spPr>
          <a:xfrm rot="20625316">
            <a:off x="8212407" y="3351413"/>
            <a:ext cx="3763004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+mn-ea"/>
              </a:rPr>
              <a:t>맛집 광고 대행들도 너무 많다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590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제주도 맛집을 </a:t>
            </a:r>
            <a:r>
              <a:rPr lang="ko-KR" altLang="en-US" dirty="0" err="1">
                <a:solidFill>
                  <a:schemeClr val="tx1"/>
                </a:solidFill>
              </a:rPr>
              <a:t>분석해야하는</a:t>
            </a:r>
            <a:r>
              <a:rPr lang="ko-KR" altLang="en-US" dirty="0">
                <a:solidFill>
                  <a:schemeClr val="tx1"/>
                </a:solidFill>
              </a:rPr>
              <a:t> 이유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5A38B0-F94A-48D5-9D50-E80467B97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101" b="41852"/>
          <a:stretch/>
        </p:blipFill>
        <p:spPr>
          <a:xfrm>
            <a:off x="2267035" y="1920240"/>
            <a:ext cx="2390690" cy="4400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740EBD-9E9C-4D48-8D49-9EBC65612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" y="1920240"/>
            <a:ext cx="2243490" cy="44002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8C066C-F1AF-43A5-8D4A-B6AD0FCC7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350" b="73027"/>
          <a:stretch/>
        </p:blipFill>
        <p:spPr>
          <a:xfrm>
            <a:off x="3727522" y="1920240"/>
            <a:ext cx="3287372" cy="440021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EEB1F4-9500-4575-812E-32B6DD8D35E9}"/>
              </a:ext>
            </a:extLst>
          </p:cNvPr>
          <p:cNvSpPr/>
          <p:nvPr/>
        </p:nvSpPr>
        <p:spPr>
          <a:xfrm>
            <a:off x="8605188" y="2029598"/>
            <a:ext cx="2952000" cy="15324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여러 사이트 맛집 리스트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점수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댓글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추출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광고 분류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955CDA2-4E06-420D-B859-64789C95C698}"/>
              </a:ext>
            </a:extLst>
          </p:cNvPr>
          <p:cNvSpPr/>
          <p:nvPr/>
        </p:nvSpPr>
        <p:spPr>
          <a:xfrm>
            <a:off x="7327310" y="2229402"/>
            <a:ext cx="990600" cy="1076325"/>
          </a:xfrm>
          <a:prstGeom prst="rightArrow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A8D442B-F995-445E-B942-0288F85CEC76}"/>
              </a:ext>
            </a:extLst>
          </p:cNvPr>
          <p:cNvSpPr/>
          <p:nvPr/>
        </p:nvSpPr>
        <p:spPr>
          <a:xfrm rot="5400000">
            <a:off x="9585887" y="3761475"/>
            <a:ext cx="990600" cy="1076325"/>
          </a:xfrm>
          <a:prstGeom prst="rightArrow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17AB4A2-D3A4-47AD-8485-51036B4D33EE}"/>
              </a:ext>
            </a:extLst>
          </p:cNvPr>
          <p:cNvSpPr/>
          <p:nvPr/>
        </p:nvSpPr>
        <p:spPr>
          <a:xfrm>
            <a:off x="8605188" y="5064270"/>
            <a:ext cx="2952000" cy="9906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객관적인 정보를 통한 맛집 선정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FD261F-FD38-4095-8670-BB3872976BAA}"/>
              </a:ext>
            </a:extLst>
          </p:cNvPr>
          <p:cNvSpPr txBox="1"/>
          <p:nvPr/>
        </p:nvSpPr>
        <p:spPr>
          <a:xfrm rot="20625316">
            <a:off x="954006" y="3076450"/>
            <a:ext cx="5547031" cy="168437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  맛집 제공 플랫폼 또한 어떠한 기준으로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  맛집을 선정하는지는 모르겠지만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  플랫폼마다 모두 추천 순위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점수가 천차만별이다</a:t>
            </a:r>
          </a:p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670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21703A2-BF86-4B9B-B946-75857A5518BF}"/>
              </a:ext>
            </a:extLst>
          </p:cNvPr>
          <p:cNvSpPr/>
          <p:nvPr/>
        </p:nvSpPr>
        <p:spPr>
          <a:xfrm>
            <a:off x="3127361" y="2059372"/>
            <a:ext cx="1564161" cy="1076325"/>
          </a:xfrm>
          <a:prstGeom prst="rightArrow">
            <a:avLst>
              <a:gd name="adj1" fmla="val 39381"/>
              <a:gd name="adj2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7AF390-C0E6-4892-9625-4FC05B2E27D7}"/>
              </a:ext>
            </a:extLst>
          </p:cNvPr>
          <p:cNvSpPr/>
          <p:nvPr/>
        </p:nvSpPr>
        <p:spPr>
          <a:xfrm>
            <a:off x="685610" y="1890942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망고 플레이트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2B6D168-7327-4C06-8CCF-2FA933A22655}"/>
              </a:ext>
            </a:extLst>
          </p:cNvPr>
          <p:cNvSpPr/>
          <p:nvPr/>
        </p:nvSpPr>
        <p:spPr>
          <a:xfrm>
            <a:off x="685610" y="2505092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다이닝코드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69521E9-A5E9-4BC1-9CD7-BD845B24A789}"/>
              </a:ext>
            </a:extLst>
          </p:cNvPr>
          <p:cNvSpPr/>
          <p:nvPr/>
        </p:nvSpPr>
        <p:spPr>
          <a:xfrm>
            <a:off x="685610" y="3119242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네이버 </a:t>
            </a:r>
            <a:r>
              <a:rPr lang="ko-KR" altLang="en-US" dirty="0" err="1">
                <a:solidFill>
                  <a:schemeClr val="tx1"/>
                </a:solidFill>
              </a:rPr>
              <a:t>플레이스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333045D-D5BC-4D2A-BD60-5BFB51B32169}"/>
              </a:ext>
            </a:extLst>
          </p:cNvPr>
          <p:cNvSpPr/>
          <p:nvPr/>
        </p:nvSpPr>
        <p:spPr>
          <a:xfrm>
            <a:off x="685610" y="4961689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네이버 블로그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C99A95-6093-4CA5-ABFC-EFDDF1E7AF1C}"/>
              </a:ext>
            </a:extLst>
          </p:cNvPr>
          <p:cNvSpPr/>
          <p:nvPr/>
        </p:nvSpPr>
        <p:spPr>
          <a:xfrm>
            <a:off x="685610" y="5575839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블로그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A9DF85AD-960F-47E6-9D6C-9B158437C591}"/>
              </a:ext>
            </a:extLst>
          </p:cNvPr>
          <p:cNvSpPr txBox="1">
            <a:spLocks/>
          </p:cNvSpPr>
          <p:nvPr/>
        </p:nvSpPr>
        <p:spPr>
          <a:xfrm>
            <a:off x="3213086" y="2346598"/>
            <a:ext cx="1487961" cy="403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1600" dirty="0" err="1">
                <a:solidFill>
                  <a:schemeClr val="bg1"/>
                </a:solidFill>
              </a:rPr>
              <a:t>크롤링</a:t>
            </a:r>
            <a:r>
              <a:rPr lang="en-US" altLang="ko-KR" sz="1600" dirty="0">
                <a:solidFill>
                  <a:schemeClr val="bg1"/>
                </a:solidFill>
              </a:rPr>
              <a:t>, API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69C3182-81DA-45B0-8CBA-E97073D2B85F}"/>
              </a:ext>
            </a:extLst>
          </p:cNvPr>
          <p:cNvSpPr/>
          <p:nvPr/>
        </p:nvSpPr>
        <p:spPr>
          <a:xfrm>
            <a:off x="381762" y="1198804"/>
            <a:ext cx="2520000" cy="513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맛집 플랫폼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블로그 </a:t>
            </a:r>
            <a:endParaRPr lang="ko-KR" altLang="en-US" sz="2000" b="1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2B4CB16-DE35-4FBA-90FB-4EFB01CB22F8}"/>
              </a:ext>
            </a:extLst>
          </p:cNvPr>
          <p:cNvCxnSpPr>
            <a:cxnSpLocks/>
            <a:stCxn id="20" idx="2"/>
            <a:endCxn id="13" idx="0"/>
          </p:cNvCxnSpPr>
          <p:nvPr/>
        </p:nvCxnSpPr>
        <p:spPr>
          <a:xfrm>
            <a:off x="1641762" y="1712467"/>
            <a:ext cx="4921" cy="17847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A968BB9-7CC6-4C17-AEE4-7825A58DF438}"/>
              </a:ext>
            </a:extLst>
          </p:cNvPr>
          <p:cNvSpPr/>
          <p:nvPr/>
        </p:nvSpPr>
        <p:spPr>
          <a:xfrm>
            <a:off x="5134928" y="1890942"/>
            <a:ext cx="1922145" cy="5136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형태소 분석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57FB4E3-5884-4B8C-ADF4-D8F7015D93D3}"/>
              </a:ext>
            </a:extLst>
          </p:cNvPr>
          <p:cNvSpPr/>
          <p:nvPr/>
        </p:nvSpPr>
        <p:spPr>
          <a:xfrm>
            <a:off x="5134928" y="2505092"/>
            <a:ext cx="1922145" cy="5136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262626"/>
                </a:solidFill>
              </a:rPr>
              <a:t>광고 분류</a:t>
            </a:r>
            <a:endParaRPr lang="ko-KR" altLang="en-US" dirty="0">
              <a:solidFill>
                <a:srgbClr val="262626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35D2810-D02F-429A-86D3-13EAC287234D}"/>
              </a:ext>
            </a:extLst>
          </p:cNvPr>
          <p:cNvSpPr/>
          <p:nvPr/>
        </p:nvSpPr>
        <p:spPr>
          <a:xfrm>
            <a:off x="4836001" y="1198804"/>
            <a:ext cx="2520000" cy="513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감성분석</a:t>
            </a:r>
            <a:endParaRPr lang="ko-KR" altLang="en-US" sz="2000" b="1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92B8B8A-1172-4FA3-9275-CA8FDDC7782C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6096001" y="1712467"/>
            <a:ext cx="0" cy="17847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DCE1B51-F9A9-46C4-8595-29E0D1C998E1}"/>
              </a:ext>
            </a:extLst>
          </p:cNvPr>
          <p:cNvSpPr/>
          <p:nvPr/>
        </p:nvSpPr>
        <p:spPr>
          <a:xfrm>
            <a:off x="7500479" y="2059372"/>
            <a:ext cx="1564161" cy="1076325"/>
          </a:xfrm>
          <a:prstGeom prst="rightArrow">
            <a:avLst>
              <a:gd name="adj1" fmla="val 39381"/>
              <a:gd name="adj2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879122C-A7F7-4FCD-B4C1-03A3740B483B}"/>
              </a:ext>
            </a:extLst>
          </p:cNvPr>
          <p:cNvSpPr/>
          <p:nvPr/>
        </p:nvSpPr>
        <p:spPr>
          <a:xfrm>
            <a:off x="9506903" y="1890942"/>
            <a:ext cx="1922145" cy="5136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제주도 행정구역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DD6478F-09E9-4584-865E-EDF4C0026E14}"/>
              </a:ext>
            </a:extLst>
          </p:cNvPr>
          <p:cNvSpPr/>
          <p:nvPr/>
        </p:nvSpPr>
        <p:spPr>
          <a:xfrm>
            <a:off x="9506903" y="2505092"/>
            <a:ext cx="1922145" cy="5136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맛집 위치</a:t>
            </a:r>
            <a:endParaRPr lang="ko-KR" altLang="en-US" dirty="0">
              <a:solidFill>
                <a:srgbClr val="262626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FA5A23A-911F-43E9-96C9-11117DA34C27}"/>
              </a:ext>
            </a:extLst>
          </p:cNvPr>
          <p:cNvSpPr/>
          <p:nvPr/>
        </p:nvSpPr>
        <p:spPr>
          <a:xfrm>
            <a:off x="9207975" y="1198804"/>
            <a:ext cx="2520000" cy="513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시각화</a:t>
            </a:r>
            <a:endParaRPr lang="ko-KR" altLang="en-US" sz="20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9279F8E-297A-42C0-802D-9BFA26E5D998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10467975" y="1712467"/>
            <a:ext cx="1" cy="17847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AAE8F24-FA3E-4BB8-A62D-56783AFAA5EA}"/>
              </a:ext>
            </a:extLst>
          </p:cNvPr>
          <p:cNvSpPr/>
          <p:nvPr/>
        </p:nvSpPr>
        <p:spPr>
          <a:xfrm>
            <a:off x="9506903" y="3119242"/>
            <a:ext cx="1922145" cy="5136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맛집 정보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5F61F1C-AF8B-4CE3-A45C-035499661E5C}"/>
              </a:ext>
            </a:extLst>
          </p:cNvPr>
          <p:cNvSpPr/>
          <p:nvPr/>
        </p:nvSpPr>
        <p:spPr>
          <a:xfrm>
            <a:off x="9506903" y="3733392"/>
            <a:ext cx="1922145" cy="5136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표지 가격</a:t>
            </a:r>
            <a:endParaRPr lang="ko-KR" altLang="en-US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F028D5B9-ACD3-4A05-87A2-8EB8C221BA86}"/>
              </a:ext>
            </a:extLst>
          </p:cNvPr>
          <p:cNvSpPr txBox="1">
            <a:spLocks/>
          </p:cNvSpPr>
          <p:nvPr/>
        </p:nvSpPr>
        <p:spPr>
          <a:xfrm>
            <a:off x="5134927" y="373835"/>
            <a:ext cx="1922145" cy="586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&lt;</a:t>
            </a:r>
            <a:r>
              <a:rPr lang="ko-KR" altLang="en-US" sz="2400" b="1" dirty="0">
                <a:solidFill>
                  <a:schemeClr val="tx1"/>
                </a:solidFill>
              </a:rPr>
              <a:t>분석 계획</a:t>
            </a:r>
            <a:r>
              <a:rPr lang="en-US" altLang="ko-KR" sz="2400" b="1" dirty="0">
                <a:solidFill>
                  <a:schemeClr val="tx1"/>
                </a:solidFill>
              </a:rPr>
              <a:t>&gt;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4026281-8CC8-494E-A781-B43C6582E1A9}"/>
              </a:ext>
            </a:extLst>
          </p:cNvPr>
          <p:cNvSpPr/>
          <p:nvPr/>
        </p:nvSpPr>
        <p:spPr>
          <a:xfrm>
            <a:off x="685609" y="3733391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인스타그램</a:t>
            </a:r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D9CBA08-D7D1-4058-9F85-07528B234154}"/>
              </a:ext>
            </a:extLst>
          </p:cNvPr>
          <p:cNvSpPr/>
          <p:nvPr/>
        </p:nvSpPr>
        <p:spPr>
          <a:xfrm>
            <a:off x="5134928" y="3119242"/>
            <a:ext cx="1922145" cy="5136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62626"/>
                </a:solidFill>
              </a:rPr>
              <a:t>감성 사전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515A1B4-72F9-4D18-883E-1FB8534F74AC}"/>
              </a:ext>
            </a:extLst>
          </p:cNvPr>
          <p:cNvSpPr/>
          <p:nvPr/>
        </p:nvSpPr>
        <p:spPr>
          <a:xfrm>
            <a:off x="5134928" y="3733390"/>
            <a:ext cx="1922145" cy="5136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262626"/>
                </a:solidFill>
              </a:rPr>
              <a:t>불용어</a:t>
            </a:r>
            <a:r>
              <a:rPr lang="ko-KR" altLang="en-US" dirty="0">
                <a:solidFill>
                  <a:srgbClr val="262626"/>
                </a:solidFill>
              </a:rPr>
              <a:t> 사전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4C11862-EE14-4668-9C2F-DD59E2CB6D38}"/>
              </a:ext>
            </a:extLst>
          </p:cNvPr>
          <p:cNvSpPr/>
          <p:nvPr/>
        </p:nvSpPr>
        <p:spPr>
          <a:xfrm>
            <a:off x="680689" y="4347540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카카오 지도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36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A5F7-DA59-4E60-B5C5-F33FF9C36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분석을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해야하는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이유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</a:rPr>
              <a:t>제주도 맛집 데이터 수집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감성분석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제주도 맛집 시각화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결론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EE8BB3-CC08-4D6B-AC98-C06FF8E27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33" y="1910861"/>
            <a:ext cx="6051467" cy="26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5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제주도 맛집 데이터 수집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5839339-ED99-4FC7-8A78-5966650FC549}"/>
              </a:ext>
            </a:extLst>
          </p:cNvPr>
          <p:cNvSpPr/>
          <p:nvPr/>
        </p:nvSpPr>
        <p:spPr>
          <a:xfrm>
            <a:off x="2469159" y="2049891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망고 플레이트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5A47A63-0800-47F5-A4A7-06EC110E32FB}"/>
              </a:ext>
            </a:extLst>
          </p:cNvPr>
          <p:cNvSpPr/>
          <p:nvPr/>
        </p:nvSpPr>
        <p:spPr>
          <a:xfrm>
            <a:off x="2469159" y="2664041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다이닝코드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D6ECF4-9D0C-4718-9004-02C46CAEA363}"/>
              </a:ext>
            </a:extLst>
          </p:cNvPr>
          <p:cNvSpPr/>
          <p:nvPr/>
        </p:nvSpPr>
        <p:spPr>
          <a:xfrm>
            <a:off x="2469159" y="3278191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네이버 </a:t>
            </a:r>
            <a:r>
              <a:rPr lang="ko-KR" altLang="en-US" dirty="0" err="1">
                <a:solidFill>
                  <a:schemeClr val="tx1"/>
                </a:solidFill>
              </a:rPr>
              <a:t>플레이스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B0CE54-46D4-4A2F-BBA0-A3A016494C80}"/>
              </a:ext>
            </a:extLst>
          </p:cNvPr>
          <p:cNvSpPr/>
          <p:nvPr/>
        </p:nvSpPr>
        <p:spPr>
          <a:xfrm>
            <a:off x="2469159" y="5120641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네이버 블로그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62D741B-54A6-479E-8C74-E3624502CDF7}"/>
              </a:ext>
            </a:extLst>
          </p:cNvPr>
          <p:cNvSpPr/>
          <p:nvPr/>
        </p:nvSpPr>
        <p:spPr>
          <a:xfrm>
            <a:off x="2469159" y="5734791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블로그</a:t>
            </a:r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7DE4FCC-5F2B-4B92-A29F-0B8E13BB10F9}"/>
              </a:ext>
            </a:extLst>
          </p:cNvPr>
          <p:cNvSpPr/>
          <p:nvPr/>
        </p:nvSpPr>
        <p:spPr>
          <a:xfrm>
            <a:off x="2469159" y="4506491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인스타그램</a:t>
            </a:r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37E6A2D-3560-4F26-B337-64BF337F9226}"/>
              </a:ext>
            </a:extLst>
          </p:cNvPr>
          <p:cNvSpPr/>
          <p:nvPr/>
        </p:nvSpPr>
        <p:spPr>
          <a:xfrm>
            <a:off x="5560785" y="3632098"/>
            <a:ext cx="1136744" cy="1076325"/>
          </a:xfrm>
          <a:prstGeom prst="rightArrow">
            <a:avLst>
              <a:gd name="adj1" fmla="val 39381"/>
              <a:gd name="adj2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47610E2-46DC-41AC-8ED1-7DA51176A6B2}"/>
              </a:ext>
            </a:extLst>
          </p:cNvPr>
          <p:cNvSpPr/>
          <p:nvPr/>
        </p:nvSpPr>
        <p:spPr>
          <a:xfrm>
            <a:off x="7867010" y="3340447"/>
            <a:ext cx="2437255" cy="16174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tx1"/>
                </a:solidFill>
              </a:rPr>
              <a:t>가게명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주소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점수</a:t>
            </a:r>
            <a:r>
              <a:rPr lang="en-US" altLang="ko-KR" sz="2000" b="1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찜 </a:t>
            </a:r>
            <a:r>
              <a:rPr lang="ko-KR" altLang="en-US" sz="2000" b="1" dirty="0" err="1">
                <a:solidFill>
                  <a:schemeClr val="tx1"/>
                </a:solidFill>
              </a:rPr>
              <a:t>갯수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리뷰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해시태그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수집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3943BB-6301-4ED3-A930-B07294E3F6EA}"/>
              </a:ext>
            </a:extLst>
          </p:cNvPr>
          <p:cNvSpPr/>
          <p:nvPr/>
        </p:nvSpPr>
        <p:spPr>
          <a:xfrm>
            <a:off x="2469159" y="3892341"/>
            <a:ext cx="1922145" cy="513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카카오 지도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BE4D77-5587-4D59-A8FC-FE6EE7288902}"/>
              </a:ext>
            </a:extLst>
          </p:cNvPr>
          <p:cNvSpPr/>
          <p:nvPr/>
        </p:nvSpPr>
        <p:spPr>
          <a:xfrm>
            <a:off x="5291176" y="2478178"/>
            <a:ext cx="1648091" cy="107632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검색어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제주도 맛집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04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61E-D181-4C98-B9E7-55C4308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제주도 맛집 데이터 수집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E788C7-3132-4589-9B44-9C8723148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90" b="72917"/>
          <a:stretch/>
        </p:blipFill>
        <p:spPr>
          <a:xfrm>
            <a:off x="487695" y="1939536"/>
            <a:ext cx="2458738" cy="42137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05C23F-41DC-480D-88A0-FF4BA159A881}"/>
              </a:ext>
            </a:extLst>
          </p:cNvPr>
          <p:cNvSpPr/>
          <p:nvPr/>
        </p:nvSpPr>
        <p:spPr>
          <a:xfrm>
            <a:off x="851741" y="2543175"/>
            <a:ext cx="1428750" cy="12287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EC62F0-F317-489A-BD57-4F8339BCFF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36" b="77778"/>
          <a:stretch/>
        </p:blipFill>
        <p:spPr>
          <a:xfrm>
            <a:off x="4110297" y="1910960"/>
            <a:ext cx="2886019" cy="4396655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4E58EA3-8D7B-4BDC-95B1-1D08C3B15F61}"/>
              </a:ext>
            </a:extLst>
          </p:cNvPr>
          <p:cNvSpPr/>
          <p:nvPr/>
        </p:nvSpPr>
        <p:spPr>
          <a:xfrm>
            <a:off x="2745501" y="2977877"/>
            <a:ext cx="886633" cy="1076325"/>
          </a:xfrm>
          <a:prstGeom prst="rightArrow">
            <a:avLst>
              <a:gd name="adj1" fmla="val 39381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B2D4EE-67B4-4CCC-875E-F2BF7260F018}"/>
              </a:ext>
            </a:extLst>
          </p:cNvPr>
          <p:cNvSpPr/>
          <p:nvPr/>
        </p:nvSpPr>
        <p:spPr>
          <a:xfrm>
            <a:off x="4513848" y="4054202"/>
            <a:ext cx="2033843" cy="177932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DE27F25-6175-4558-84E3-A852BFDF63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466023" cy="586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rgbClr val="FFC000"/>
                </a:solidFill>
              </a:rPr>
              <a:t>&lt;</a:t>
            </a:r>
            <a:r>
              <a:rPr lang="ko-KR" altLang="en-US" sz="2400" dirty="0" err="1">
                <a:solidFill>
                  <a:srgbClr val="FFC000"/>
                </a:solidFill>
              </a:rPr>
              <a:t>망고플레이트</a:t>
            </a:r>
            <a:r>
              <a:rPr lang="en-US" altLang="ko-KR" sz="2400" dirty="0">
                <a:solidFill>
                  <a:srgbClr val="FFC000"/>
                </a:solidFill>
              </a:rPr>
              <a:t>&gt;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54FD280-EAE0-4846-BF44-DB86E0B22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2" t="23445" r="33700" b="57617"/>
          <a:stretch/>
        </p:blipFill>
        <p:spPr>
          <a:xfrm>
            <a:off x="7614491" y="2235842"/>
            <a:ext cx="4143320" cy="374689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D292EA-59B4-4329-B0CD-47B5B2EC0B6E}"/>
              </a:ext>
            </a:extLst>
          </p:cNvPr>
          <p:cNvSpPr/>
          <p:nvPr/>
        </p:nvSpPr>
        <p:spPr>
          <a:xfrm>
            <a:off x="8177416" y="2513311"/>
            <a:ext cx="3095626" cy="332021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D3DA867-1725-40E5-B846-0EB5136A27D6}"/>
              </a:ext>
            </a:extLst>
          </p:cNvPr>
          <p:cNvSpPr/>
          <p:nvPr/>
        </p:nvSpPr>
        <p:spPr>
          <a:xfrm>
            <a:off x="4333851" y="3871077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AAC8845-6317-4E2B-AA8F-B50AB7A103C9}"/>
              </a:ext>
            </a:extLst>
          </p:cNvPr>
          <p:cNvSpPr/>
          <p:nvPr/>
        </p:nvSpPr>
        <p:spPr>
          <a:xfrm>
            <a:off x="7997416" y="2333311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57845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1221</Words>
  <Application>Microsoft Macintosh PowerPoint</Application>
  <PresentationFormat>와이드스크린</PresentationFormat>
  <Paragraphs>242</Paragraphs>
  <Slides>38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Batang</vt:lpstr>
      <vt:lpstr>궁서</vt:lpstr>
      <vt:lpstr>Malgun Gothic</vt:lpstr>
      <vt:lpstr>Malgun Gothic</vt:lpstr>
      <vt:lpstr>Arial</vt:lpstr>
      <vt:lpstr>Calibri</vt:lpstr>
      <vt:lpstr>Courier New</vt:lpstr>
      <vt:lpstr>Franklin Gothic Book</vt:lpstr>
      <vt:lpstr>1_RetrospectVTI</vt:lpstr>
      <vt:lpstr>호갱노노 in 제주</vt:lpstr>
      <vt:lpstr>목차</vt:lpstr>
      <vt:lpstr>PowerPoint 프레젠테이션</vt:lpstr>
      <vt:lpstr>1. 제주도 맛집을 분석해야하는 이유?</vt:lpstr>
      <vt:lpstr>1. 제주도 맛집을 분석해야하는 이유?</vt:lpstr>
      <vt:lpstr>PowerPoint 프레젠테이션</vt:lpstr>
      <vt:lpstr>PowerPoint 프레젠테이션</vt:lpstr>
      <vt:lpstr>2. 제주도 맛집 데이터 수집</vt:lpstr>
      <vt:lpstr>2. 제주도 맛집 데이터 수집</vt:lpstr>
      <vt:lpstr>2. 제주도 맛집 데이터 수집</vt:lpstr>
      <vt:lpstr>2. 제주도 맛집 데이터 수집</vt:lpstr>
      <vt:lpstr>2. 제주도 맛집 데이터 수집</vt:lpstr>
      <vt:lpstr>2. 제주도 맛집 데이터 수집</vt:lpstr>
      <vt:lpstr>2. 제주도 맛집 데이터 수집</vt:lpstr>
      <vt:lpstr>2. 제주도 맛집 데이터 수집</vt:lpstr>
      <vt:lpstr>PowerPoint 프레젠테이션</vt:lpstr>
      <vt:lpstr>3. 데이터 감성분석</vt:lpstr>
      <vt:lpstr>3. 데이터 감성분석</vt:lpstr>
      <vt:lpstr>3. 데이터 감성분석</vt:lpstr>
      <vt:lpstr>3. 데이터 감성분석</vt:lpstr>
      <vt:lpstr>3. 데이터 감성분석</vt:lpstr>
      <vt:lpstr>3. 데이터 감성분석</vt:lpstr>
      <vt:lpstr>3. 데이터 감성분석</vt:lpstr>
      <vt:lpstr>3. 데이터 감성분석</vt:lpstr>
      <vt:lpstr>PowerPoint 프레젠테이션</vt:lpstr>
      <vt:lpstr>4. 제주도 맛집 시각화</vt:lpstr>
      <vt:lpstr>4. 제주도 맛집 시각화</vt:lpstr>
      <vt:lpstr>4. 제주도 맛집 시각화 </vt:lpstr>
      <vt:lpstr>4. 제주도 맛집 시각화</vt:lpstr>
      <vt:lpstr>4. 제주도 맛집 시각화 </vt:lpstr>
      <vt:lpstr>4. 제주도 맛집 시각화 </vt:lpstr>
      <vt:lpstr>4. 제주도 맛집 시각화</vt:lpstr>
      <vt:lpstr>4. 제주도 맛집 시각화</vt:lpstr>
      <vt:lpstr>PowerPoint 프레젠테이션</vt:lpstr>
      <vt:lpstr>5. 결론</vt:lpstr>
      <vt:lpstr>5. 결론</vt:lpstr>
      <vt:lpstr>5. 결론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2020-10-22T05:17:01Z</dcterms:created>
  <dcterms:modified xsi:type="dcterms:W3CDTF">2020-10-23T04:53:43Z</dcterms:modified>
</cp:coreProperties>
</file>